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handoutMasterIdLst>
    <p:handoutMasterId r:id="rId19"/>
  </p:handoutMasterIdLst>
  <p:sldIdLst>
    <p:sldId id="256" r:id="rId2"/>
    <p:sldId id="257" r:id="rId3"/>
    <p:sldId id="265" r:id="rId4"/>
    <p:sldId id="267" r:id="rId5"/>
    <p:sldId id="268" r:id="rId6"/>
    <p:sldId id="273" r:id="rId7"/>
    <p:sldId id="258" r:id="rId8"/>
    <p:sldId id="272" r:id="rId9"/>
    <p:sldId id="259" r:id="rId10"/>
    <p:sldId id="260" r:id="rId11"/>
    <p:sldId id="261" r:id="rId12"/>
    <p:sldId id="262" r:id="rId13"/>
    <p:sldId id="263" r:id="rId14"/>
    <p:sldId id="264" r:id="rId15"/>
    <p:sldId id="266" r:id="rId16"/>
    <p:sldId id="275" r:id="rId17"/>
  </p:sldIdLst>
  <p:sldSz cx="9144000" cy="5143500" type="screen16x9"/>
  <p:notesSz cx="6858000" cy="99472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237" autoAdjust="0"/>
  </p:normalViewPr>
  <p:slideViewPr>
    <p:cSldViewPr snapToGrid="0" snapToObjects="1">
      <p:cViewPr varScale="1">
        <p:scale>
          <a:sx n="59" d="100"/>
          <a:sy n="59" d="100"/>
        </p:scale>
        <p:origin x="1716"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9973B6-75E2-E54F-A587-95C5E8EB1055}" type="doc">
      <dgm:prSet loTypeId="urn:microsoft.com/office/officeart/2005/8/layout/cycle4" loCatId="" qsTypeId="urn:microsoft.com/office/officeart/2005/8/quickstyle/simple4" qsCatId="simple" csTypeId="urn:microsoft.com/office/officeart/2005/8/colors/accent0_1" csCatId="mainScheme" phldr="1"/>
      <dgm:spPr/>
      <dgm:t>
        <a:bodyPr/>
        <a:lstStyle/>
        <a:p>
          <a:endParaRPr lang="en-US"/>
        </a:p>
      </dgm:t>
    </dgm:pt>
    <dgm:pt modelId="{EF732010-0AEB-7947-976C-2A2033CF7810}">
      <dgm:prSet phldrT="[Text]"/>
      <dgm:spPr/>
      <dgm:t>
        <a:bodyPr/>
        <a:lstStyle/>
        <a:p>
          <a:r>
            <a:rPr lang="en-US" dirty="0" err="1" smtClean="0"/>
            <a:t>Õppetöö</a:t>
          </a:r>
          <a:endParaRPr lang="en-US" dirty="0"/>
        </a:p>
      </dgm:t>
    </dgm:pt>
    <dgm:pt modelId="{1F148FB0-77B1-2345-A28B-B630E8083D40}" type="parTrans" cxnId="{42B9F1A9-D29D-B14A-BE41-B8D5348D998C}">
      <dgm:prSet/>
      <dgm:spPr/>
      <dgm:t>
        <a:bodyPr/>
        <a:lstStyle/>
        <a:p>
          <a:endParaRPr lang="en-US"/>
        </a:p>
      </dgm:t>
    </dgm:pt>
    <dgm:pt modelId="{6869CCC7-8D25-B347-99AF-B0999BA34E7A}" type="sibTrans" cxnId="{42B9F1A9-D29D-B14A-BE41-B8D5348D998C}">
      <dgm:prSet/>
      <dgm:spPr/>
      <dgm:t>
        <a:bodyPr/>
        <a:lstStyle/>
        <a:p>
          <a:endParaRPr lang="en-US"/>
        </a:p>
      </dgm:t>
    </dgm:pt>
    <dgm:pt modelId="{11F501A3-B5D7-094D-A84E-1AFA1F5FE009}">
      <dgm:prSet phldrT="[Text]"/>
      <dgm:spPr/>
      <dgm:t>
        <a:bodyPr/>
        <a:lstStyle/>
        <a:p>
          <a:r>
            <a:rPr lang="en-US" dirty="0" err="1" smtClean="0"/>
            <a:t>Osaline</a:t>
          </a:r>
          <a:r>
            <a:rPr lang="en-US" dirty="0" smtClean="0"/>
            <a:t> </a:t>
          </a:r>
          <a:r>
            <a:rPr lang="en-US" dirty="0" err="1" smtClean="0"/>
            <a:t>aineõpe</a:t>
          </a:r>
          <a:r>
            <a:rPr lang="en-US" dirty="0" smtClean="0"/>
            <a:t> </a:t>
          </a:r>
          <a:r>
            <a:rPr lang="en-US" dirty="0" err="1" smtClean="0"/>
            <a:t>võõrkeeles</a:t>
          </a:r>
          <a:r>
            <a:rPr lang="en-US" dirty="0" smtClean="0"/>
            <a:t>(CLIL</a:t>
          </a:r>
          <a:r>
            <a:rPr lang="et-EE" dirty="0" smtClean="0"/>
            <a:t>)</a:t>
          </a:r>
          <a:endParaRPr lang="en-US" dirty="0"/>
        </a:p>
      </dgm:t>
    </dgm:pt>
    <dgm:pt modelId="{F33BEA56-76EB-7C42-A3BB-4EDD715D5EEA}" type="parTrans" cxnId="{991FAFC6-2E90-934C-A2CC-23BC85396F9A}">
      <dgm:prSet/>
      <dgm:spPr/>
      <dgm:t>
        <a:bodyPr/>
        <a:lstStyle/>
        <a:p>
          <a:endParaRPr lang="en-US"/>
        </a:p>
      </dgm:t>
    </dgm:pt>
    <dgm:pt modelId="{ACCFABF0-67E2-2E45-A5E4-0A5474D03719}" type="sibTrans" cxnId="{991FAFC6-2E90-934C-A2CC-23BC85396F9A}">
      <dgm:prSet/>
      <dgm:spPr/>
      <dgm:t>
        <a:bodyPr/>
        <a:lstStyle/>
        <a:p>
          <a:endParaRPr lang="en-US"/>
        </a:p>
      </dgm:t>
    </dgm:pt>
    <dgm:pt modelId="{9E2835B6-80F7-364F-A2AF-DEB384D634A7}">
      <dgm:prSet phldrT="[Text]"/>
      <dgm:spPr/>
      <dgm:t>
        <a:bodyPr/>
        <a:lstStyle/>
        <a:p>
          <a:r>
            <a:rPr lang="en-US" dirty="0" err="1" smtClean="0"/>
            <a:t>Kooli</a:t>
          </a:r>
          <a:r>
            <a:rPr lang="en-US" dirty="0" smtClean="0"/>
            <a:t> </a:t>
          </a:r>
          <a:r>
            <a:rPr lang="en-US" dirty="0" err="1" smtClean="0"/>
            <a:t>tegevused</a:t>
          </a:r>
          <a:endParaRPr lang="en-US" dirty="0"/>
        </a:p>
      </dgm:t>
    </dgm:pt>
    <dgm:pt modelId="{0B382E55-EBC4-9448-802F-2AA9615FE8FD}" type="parTrans" cxnId="{8E3E5AE5-BBD5-854C-A187-BDBAA704F6EF}">
      <dgm:prSet/>
      <dgm:spPr/>
      <dgm:t>
        <a:bodyPr/>
        <a:lstStyle/>
        <a:p>
          <a:endParaRPr lang="en-US"/>
        </a:p>
      </dgm:t>
    </dgm:pt>
    <dgm:pt modelId="{418FE8B0-E5EE-A64A-A869-FBD27780AE22}" type="sibTrans" cxnId="{8E3E5AE5-BBD5-854C-A187-BDBAA704F6EF}">
      <dgm:prSet/>
      <dgm:spPr/>
      <dgm:t>
        <a:bodyPr/>
        <a:lstStyle/>
        <a:p>
          <a:endParaRPr lang="en-US"/>
        </a:p>
      </dgm:t>
    </dgm:pt>
    <dgm:pt modelId="{683B4D66-E07D-F340-95E5-0F9F56702CCF}">
      <dgm:prSet phldrT="[Text]"/>
      <dgm:spPr/>
      <dgm:t>
        <a:bodyPr/>
        <a:lstStyle/>
        <a:p>
          <a:r>
            <a:rPr lang="en-US" dirty="0" smtClean="0"/>
            <a:t>ELOS </a:t>
          </a:r>
          <a:r>
            <a:rPr lang="en-US" dirty="0" err="1" smtClean="0"/>
            <a:t>põhimõtted</a:t>
          </a:r>
          <a:r>
            <a:rPr lang="en-US" dirty="0" smtClean="0"/>
            <a:t> </a:t>
          </a:r>
          <a:r>
            <a:rPr lang="en-US" dirty="0" err="1" smtClean="0"/>
            <a:t>kooli</a:t>
          </a:r>
          <a:r>
            <a:rPr lang="en-US" dirty="0" smtClean="0"/>
            <a:t> </a:t>
          </a:r>
          <a:r>
            <a:rPr lang="en-US" dirty="0" err="1" smtClean="0"/>
            <a:t>arengukavas</a:t>
          </a:r>
          <a:endParaRPr lang="en-US" dirty="0"/>
        </a:p>
      </dgm:t>
    </dgm:pt>
    <dgm:pt modelId="{8276C73B-10B6-354D-A97C-B0FA9E20473F}" type="parTrans" cxnId="{ED1BAF4F-82F4-1C4F-BB87-D4B675CECF3D}">
      <dgm:prSet/>
      <dgm:spPr/>
      <dgm:t>
        <a:bodyPr/>
        <a:lstStyle/>
        <a:p>
          <a:endParaRPr lang="en-US"/>
        </a:p>
      </dgm:t>
    </dgm:pt>
    <dgm:pt modelId="{45CB880E-41AA-AB4E-AD56-9D1A529331E0}" type="sibTrans" cxnId="{ED1BAF4F-82F4-1C4F-BB87-D4B675CECF3D}">
      <dgm:prSet/>
      <dgm:spPr/>
      <dgm:t>
        <a:bodyPr/>
        <a:lstStyle/>
        <a:p>
          <a:endParaRPr lang="en-US"/>
        </a:p>
      </dgm:t>
    </dgm:pt>
    <dgm:pt modelId="{3AF395C7-DD59-1148-88BE-E21B80144A21}">
      <dgm:prSet phldrT="[Text]"/>
      <dgm:spPr/>
      <dgm:t>
        <a:bodyPr/>
        <a:lstStyle/>
        <a:p>
          <a:r>
            <a:rPr lang="en-US" dirty="0" err="1" smtClean="0"/>
            <a:t>Rahvusvaheline</a:t>
          </a:r>
          <a:r>
            <a:rPr lang="en-US" dirty="0" smtClean="0"/>
            <a:t> </a:t>
          </a:r>
          <a:r>
            <a:rPr lang="en-US" dirty="0" err="1" smtClean="0"/>
            <a:t>koostöö</a:t>
          </a:r>
          <a:endParaRPr lang="en-US" dirty="0"/>
        </a:p>
      </dgm:t>
    </dgm:pt>
    <dgm:pt modelId="{5E21E52C-4ACD-9D4B-8BCE-B8A19DCF0DFA}" type="parTrans" cxnId="{08B90502-B4ED-B342-B29F-AC56A5A4149B}">
      <dgm:prSet/>
      <dgm:spPr/>
      <dgm:t>
        <a:bodyPr/>
        <a:lstStyle/>
        <a:p>
          <a:endParaRPr lang="en-US"/>
        </a:p>
      </dgm:t>
    </dgm:pt>
    <dgm:pt modelId="{8269A8CA-C42F-834B-914B-A1CF93B8B1D2}" type="sibTrans" cxnId="{08B90502-B4ED-B342-B29F-AC56A5A4149B}">
      <dgm:prSet/>
      <dgm:spPr/>
      <dgm:t>
        <a:bodyPr/>
        <a:lstStyle/>
        <a:p>
          <a:endParaRPr lang="en-US"/>
        </a:p>
      </dgm:t>
    </dgm:pt>
    <dgm:pt modelId="{13063DCC-4852-CB44-AA6F-753DF3AECC10}">
      <dgm:prSet phldrT="[Text]"/>
      <dgm:spPr/>
      <dgm:t>
        <a:bodyPr/>
        <a:lstStyle/>
        <a:p>
          <a:r>
            <a:rPr lang="en-US" dirty="0" err="1" smtClean="0"/>
            <a:t>Partnerkoolid</a:t>
          </a:r>
          <a:r>
            <a:rPr lang="en-US" dirty="0" smtClean="0"/>
            <a:t> </a:t>
          </a:r>
          <a:r>
            <a:rPr lang="en-US" dirty="0" err="1" smtClean="0"/>
            <a:t>välismaal</a:t>
          </a:r>
          <a:endParaRPr lang="en-US" dirty="0"/>
        </a:p>
      </dgm:t>
    </dgm:pt>
    <dgm:pt modelId="{D76C01E0-89BF-2B4D-A619-E950485029A8}" type="parTrans" cxnId="{5549865F-8704-5D46-B2E3-AD0F8865FCD3}">
      <dgm:prSet/>
      <dgm:spPr/>
      <dgm:t>
        <a:bodyPr/>
        <a:lstStyle/>
        <a:p>
          <a:endParaRPr lang="en-US"/>
        </a:p>
      </dgm:t>
    </dgm:pt>
    <dgm:pt modelId="{8BE04BE1-7DE0-C244-A60F-1262FFCEB568}" type="sibTrans" cxnId="{5549865F-8704-5D46-B2E3-AD0F8865FCD3}">
      <dgm:prSet/>
      <dgm:spPr/>
      <dgm:t>
        <a:bodyPr/>
        <a:lstStyle/>
        <a:p>
          <a:endParaRPr lang="en-US"/>
        </a:p>
      </dgm:t>
    </dgm:pt>
    <dgm:pt modelId="{A03C6C0A-17F4-654D-8806-78AA6E75BCF2}">
      <dgm:prSet phldrT="[Text]"/>
      <dgm:spPr/>
      <dgm:t>
        <a:bodyPr/>
        <a:lstStyle/>
        <a:p>
          <a:r>
            <a:rPr lang="en-US" dirty="0" err="1" smtClean="0"/>
            <a:t>Personali</a:t>
          </a:r>
          <a:r>
            <a:rPr lang="en-US" dirty="0" smtClean="0"/>
            <a:t> </a:t>
          </a:r>
          <a:r>
            <a:rPr lang="en-US" dirty="0" err="1" smtClean="0"/>
            <a:t>kompetentsus</a:t>
          </a:r>
          <a:endParaRPr lang="en-US" dirty="0"/>
        </a:p>
      </dgm:t>
    </dgm:pt>
    <dgm:pt modelId="{35B171D6-0AF4-354C-8BF6-2F46C697F49F}" type="parTrans" cxnId="{87AB345B-AB9A-434D-9286-8C760540528B}">
      <dgm:prSet/>
      <dgm:spPr/>
      <dgm:t>
        <a:bodyPr/>
        <a:lstStyle/>
        <a:p>
          <a:endParaRPr lang="en-US"/>
        </a:p>
      </dgm:t>
    </dgm:pt>
    <dgm:pt modelId="{CAD26E25-A3E4-C540-8EBE-5D160D834F7C}" type="sibTrans" cxnId="{87AB345B-AB9A-434D-9286-8C760540528B}">
      <dgm:prSet/>
      <dgm:spPr/>
      <dgm:t>
        <a:bodyPr/>
        <a:lstStyle/>
        <a:p>
          <a:endParaRPr lang="en-US"/>
        </a:p>
      </dgm:t>
    </dgm:pt>
    <dgm:pt modelId="{A66C53AC-0B00-1A41-AB54-D564BF769B2C}">
      <dgm:prSet phldrT="[Text]"/>
      <dgm:spPr/>
      <dgm:t>
        <a:bodyPr/>
        <a:lstStyle/>
        <a:p>
          <a:r>
            <a:rPr lang="en-US" dirty="0" err="1" smtClean="0"/>
            <a:t>Personali</a:t>
          </a:r>
          <a:r>
            <a:rPr lang="en-US" dirty="0" smtClean="0"/>
            <a:t> </a:t>
          </a:r>
          <a:r>
            <a:rPr lang="en-US" dirty="0" err="1" smtClean="0"/>
            <a:t>arendus</a:t>
          </a:r>
          <a:endParaRPr lang="en-US" dirty="0"/>
        </a:p>
      </dgm:t>
    </dgm:pt>
    <dgm:pt modelId="{7D6645E3-5629-FA49-BA03-885947F7441D}" type="parTrans" cxnId="{838CA277-103B-E04D-B90F-9B540F0D35F8}">
      <dgm:prSet/>
      <dgm:spPr/>
      <dgm:t>
        <a:bodyPr/>
        <a:lstStyle/>
        <a:p>
          <a:endParaRPr lang="en-US"/>
        </a:p>
      </dgm:t>
    </dgm:pt>
    <dgm:pt modelId="{72714CD2-82E6-C941-A5F3-4C0455DEBB32}" type="sibTrans" cxnId="{838CA277-103B-E04D-B90F-9B540F0D35F8}">
      <dgm:prSet/>
      <dgm:spPr/>
      <dgm:t>
        <a:bodyPr/>
        <a:lstStyle/>
        <a:p>
          <a:endParaRPr lang="en-US"/>
        </a:p>
      </dgm:t>
    </dgm:pt>
    <dgm:pt modelId="{858A2AA6-E309-4945-8BED-9E524655CB93}">
      <dgm:prSet phldrT="[Text]"/>
      <dgm:spPr/>
      <dgm:t>
        <a:bodyPr/>
        <a:lstStyle/>
        <a:p>
          <a:r>
            <a:rPr lang="en-US" dirty="0" err="1" smtClean="0"/>
            <a:t>suhtlemisoskused</a:t>
          </a:r>
          <a:endParaRPr lang="en-US" dirty="0"/>
        </a:p>
      </dgm:t>
    </dgm:pt>
    <dgm:pt modelId="{232D628E-6A0A-1443-92B9-B089D0ACA197}" type="parTrans" cxnId="{50B3F5E6-3750-9144-9D17-892EABE67152}">
      <dgm:prSet/>
      <dgm:spPr/>
      <dgm:t>
        <a:bodyPr/>
        <a:lstStyle/>
        <a:p>
          <a:endParaRPr lang="en-US"/>
        </a:p>
      </dgm:t>
    </dgm:pt>
    <dgm:pt modelId="{14AF13A6-864B-3347-9524-3CD8F03EAA8E}" type="sibTrans" cxnId="{50B3F5E6-3750-9144-9D17-892EABE67152}">
      <dgm:prSet/>
      <dgm:spPr/>
      <dgm:t>
        <a:bodyPr/>
        <a:lstStyle/>
        <a:p>
          <a:endParaRPr lang="en-US"/>
        </a:p>
      </dgm:t>
    </dgm:pt>
    <dgm:pt modelId="{D55D5EA2-4691-764A-8E2F-E77156E8CAA5}">
      <dgm:prSet phldrT="[Text]"/>
      <dgm:spPr/>
      <dgm:t>
        <a:bodyPr/>
        <a:lstStyle/>
        <a:p>
          <a:r>
            <a:rPr lang="en-US" dirty="0" smtClean="0"/>
            <a:t>B2 </a:t>
          </a:r>
          <a:r>
            <a:rPr lang="en-US" dirty="0" err="1" smtClean="0"/>
            <a:t>tasemel</a:t>
          </a:r>
          <a:r>
            <a:rPr lang="en-US" dirty="0" smtClean="0"/>
            <a:t> </a:t>
          </a:r>
          <a:r>
            <a:rPr lang="en-US" dirty="0" err="1" smtClean="0"/>
            <a:t>võõrkeel</a:t>
          </a:r>
          <a:endParaRPr lang="en-US" dirty="0"/>
        </a:p>
      </dgm:t>
    </dgm:pt>
    <dgm:pt modelId="{5E7A5AB5-B5F9-A240-8A9C-C129DD3C93A3}" type="parTrans" cxnId="{6516E6C3-C8F8-7F47-A560-A02304B7B954}">
      <dgm:prSet/>
      <dgm:spPr/>
      <dgm:t>
        <a:bodyPr/>
        <a:lstStyle/>
        <a:p>
          <a:endParaRPr lang="en-US"/>
        </a:p>
      </dgm:t>
    </dgm:pt>
    <dgm:pt modelId="{253EA29A-45E2-AB4E-8572-F72A4A434F4D}" type="sibTrans" cxnId="{6516E6C3-C8F8-7F47-A560-A02304B7B954}">
      <dgm:prSet/>
      <dgm:spPr/>
      <dgm:t>
        <a:bodyPr/>
        <a:lstStyle/>
        <a:p>
          <a:endParaRPr lang="en-US"/>
        </a:p>
      </dgm:t>
    </dgm:pt>
    <dgm:pt modelId="{0C9BA51B-9DC3-3542-9CE9-D9D467579F58}">
      <dgm:prSet phldrT="[Text]"/>
      <dgm:spPr/>
      <dgm:t>
        <a:bodyPr/>
        <a:lstStyle/>
        <a:p>
          <a:r>
            <a:rPr lang="en-US" dirty="0" err="1" smtClean="0"/>
            <a:t>Õpilaste</a:t>
          </a:r>
          <a:r>
            <a:rPr lang="en-US" dirty="0" smtClean="0"/>
            <a:t> </a:t>
          </a:r>
          <a:r>
            <a:rPr lang="en-US" dirty="0" err="1" smtClean="0"/>
            <a:t>kaasatus</a:t>
          </a:r>
          <a:endParaRPr lang="en-US" dirty="0"/>
        </a:p>
      </dgm:t>
    </dgm:pt>
    <dgm:pt modelId="{014EFC18-D6BF-B64F-8498-7CEFFE0BCDCE}" type="parTrans" cxnId="{536C6811-3485-B641-AA62-6818C313D749}">
      <dgm:prSet/>
      <dgm:spPr/>
      <dgm:t>
        <a:bodyPr/>
        <a:lstStyle/>
        <a:p>
          <a:endParaRPr lang="en-US"/>
        </a:p>
      </dgm:t>
    </dgm:pt>
    <dgm:pt modelId="{E4E80A04-21B1-C34E-9DFA-A963094F83B7}" type="sibTrans" cxnId="{536C6811-3485-B641-AA62-6818C313D749}">
      <dgm:prSet/>
      <dgm:spPr/>
      <dgm:t>
        <a:bodyPr/>
        <a:lstStyle/>
        <a:p>
          <a:endParaRPr lang="en-US"/>
        </a:p>
      </dgm:t>
    </dgm:pt>
    <dgm:pt modelId="{61F23515-2CB8-CD4F-AC5E-007A17938A7C}">
      <dgm:prSet phldrT="[Text]"/>
      <dgm:spPr/>
      <dgm:t>
        <a:bodyPr/>
        <a:lstStyle/>
        <a:p>
          <a:r>
            <a:rPr lang="en-US" dirty="0" err="1" smtClean="0"/>
            <a:t>Rahvusvahelised</a:t>
          </a:r>
          <a:r>
            <a:rPr lang="en-US" dirty="0" smtClean="0"/>
            <a:t> </a:t>
          </a:r>
          <a:r>
            <a:rPr lang="en-US" dirty="0" err="1" smtClean="0"/>
            <a:t>üritused</a:t>
          </a:r>
          <a:endParaRPr lang="en-US" dirty="0"/>
        </a:p>
      </dgm:t>
    </dgm:pt>
    <dgm:pt modelId="{4AC73CB1-21E4-1348-82BF-126B1B0CB02C}" type="parTrans" cxnId="{3189EF75-EECA-C74F-A1CF-124F915BEF0C}">
      <dgm:prSet/>
      <dgm:spPr/>
      <dgm:t>
        <a:bodyPr/>
        <a:lstStyle/>
        <a:p>
          <a:endParaRPr lang="en-US"/>
        </a:p>
      </dgm:t>
    </dgm:pt>
    <dgm:pt modelId="{3D45A8A4-87E6-C04D-ADF4-A871B01EDD59}" type="sibTrans" cxnId="{3189EF75-EECA-C74F-A1CF-124F915BEF0C}">
      <dgm:prSet/>
      <dgm:spPr/>
      <dgm:t>
        <a:bodyPr/>
        <a:lstStyle/>
        <a:p>
          <a:endParaRPr lang="en-US"/>
        </a:p>
      </dgm:t>
    </dgm:pt>
    <dgm:pt modelId="{AC2AB8DC-4A7D-E74B-99F1-B82F16413D04}">
      <dgm:prSet phldrT="[Text]"/>
      <dgm:spPr/>
      <dgm:t>
        <a:bodyPr/>
        <a:lstStyle/>
        <a:p>
          <a:r>
            <a:rPr lang="en-US" dirty="0" smtClean="0"/>
            <a:t>ELOS </a:t>
          </a:r>
          <a:r>
            <a:rPr lang="en-US" dirty="0" err="1" smtClean="0"/>
            <a:t>meeskond</a:t>
          </a:r>
          <a:endParaRPr lang="en-US" dirty="0"/>
        </a:p>
      </dgm:t>
    </dgm:pt>
    <dgm:pt modelId="{A5DBB9CE-84DD-CD49-B4D2-5DA675BD0868}" type="parTrans" cxnId="{F10AC643-1EB9-5046-A722-331AE594BC93}">
      <dgm:prSet/>
      <dgm:spPr/>
      <dgm:t>
        <a:bodyPr/>
        <a:lstStyle/>
        <a:p>
          <a:endParaRPr lang="en-US"/>
        </a:p>
      </dgm:t>
    </dgm:pt>
    <dgm:pt modelId="{7F40413E-0D9E-B048-BF1E-0085F815BA59}" type="sibTrans" cxnId="{F10AC643-1EB9-5046-A722-331AE594BC93}">
      <dgm:prSet/>
      <dgm:spPr/>
      <dgm:t>
        <a:bodyPr/>
        <a:lstStyle/>
        <a:p>
          <a:endParaRPr lang="en-US"/>
        </a:p>
      </dgm:t>
    </dgm:pt>
    <dgm:pt modelId="{A6920EDE-C68F-FA4B-9874-39B9A14378E2}">
      <dgm:prSet phldrT="[Text]"/>
      <dgm:spPr/>
      <dgm:t>
        <a:bodyPr/>
        <a:lstStyle/>
        <a:p>
          <a:r>
            <a:rPr lang="en-US" dirty="0" err="1" smtClean="0"/>
            <a:t>Rahvusvaheline</a:t>
          </a:r>
          <a:r>
            <a:rPr lang="en-US" dirty="0" smtClean="0"/>
            <a:t> </a:t>
          </a:r>
          <a:r>
            <a:rPr lang="en-US" dirty="0" err="1" smtClean="0"/>
            <a:t>suhtlus</a:t>
          </a:r>
          <a:r>
            <a:rPr lang="en-US" dirty="0" smtClean="0"/>
            <a:t> </a:t>
          </a:r>
          <a:r>
            <a:rPr lang="en-US" dirty="0" err="1" smtClean="0"/>
            <a:t>ja</a:t>
          </a:r>
          <a:r>
            <a:rPr lang="en-US" dirty="0" smtClean="0"/>
            <a:t> </a:t>
          </a:r>
          <a:r>
            <a:rPr lang="en-US" dirty="0" err="1" smtClean="0"/>
            <a:t>õpilasvahetused</a:t>
          </a:r>
          <a:endParaRPr lang="en-US" dirty="0"/>
        </a:p>
      </dgm:t>
    </dgm:pt>
    <dgm:pt modelId="{50456AAB-FDC6-A14A-AECC-374659472904}" type="parTrans" cxnId="{9E7A53B1-999B-6240-B9F9-4B730AB0F65C}">
      <dgm:prSet/>
      <dgm:spPr/>
      <dgm:t>
        <a:bodyPr/>
        <a:lstStyle/>
        <a:p>
          <a:endParaRPr lang="en-US"/>
        </a:p>
      </dgm:t>
    </dgm:pt>
    <dgm:pt modelId="{E227A324-47E4-1D49-A1DE-D2906809B980}" type="sibTrans" cxnId="{9E7A53B1-999B-6240-B9F9-4B730AB0F65C}">
      <dgm:prSet/>
      <dgm:spPr/>
      <dgm:t>
        <a:bodyPr/>
        <a:lstStyle/>
        <a:p>
          <a:endParaRPr lang="en-US"/>
        </a:p>
      </dgm:t>
    </dgm:pt>
    <dgm:pt modelId="{8623A158-CCB3-D74D-9B93-B89C2006D08B}" type="pres">
      <dgm:prSet presAssocID="{509973B6-75E2-E54F-A587-95C5E8EB1055}" presName="cycleMatrixDiagram" presStyleCnt="0">
        <dgm:presLayoutVars>
          <dgm:chMax val="1"/>
          <dgm:dir/>
          <dgm:animLvl val="lvl"/>
          <dgm:resizeHandles val="exact"/>
        </dgm:presLayoutVars>
      </dgm:prSet>
      <dgm:spPr/>
      <dgm:t>
        <a:bodyPr/>
        <a:lstStyle/>
        <a:p>
          <a:endParaRPr lang="et-EE"/>
        </a:p>
      </dgm:t>
    </dgm:pt>
    <dgm:pt modelId="{72DD461E-7DB9-6F46-B5E5-BAB233FB6D5B}" type="pres">
      <dgm:prSet presAssocID="{509973B6-75E2-E54F-A587-95C5E8EB1055}" presName="children" presStyleCnt="0"/>
      <dgm:spPr/>
    </dgm:pt>
    <dgm:pt modelId="{F26D8FF3-8BA2-1540-B739-61E9D2BB1E43}" type="pres">
      <dgm:prSet presAssocID="{509973B6-75E2-E54F-A587-95C5E8EB1055}" presName="child1group" presStyleCnt="0"/>
      <dgm:spPr/>
    </dgm:pt>
    <dgm:pt modelId="{023F9A2B-7268-9D46-B981-03CBEBA2FC63}" type="pres">
      <dgm:prSet presAssocID="{509973B6-75E2-E54F-A587-95C5E8EB1055}" presName="child1" presStyleLbl="bgAcc1" presStyleIdx="0" presStyleCnt="4" custScaleX="101222" custScaleY="115925" custLinFactNeighborX="-22240" custLinFactNeighborY="3429"/>
      <dgm:spPr/>
      <dgm:t>
        <a:bodyPr/>
        <a:lstStyle/>
        <a:p>
          <a:endParaRPr lang="en-US"/>
        </a:p>
      </dgm:t>
    </dgm:pt>
    <dgm:pt modelId="{E66FB80D-2E0F-2C46-AD41-C0FB76D63DDF}" type="pres">
      <dgm:prSet presAssocID="{509973B6-75E2-E54F-A587-95C5E8EB1055}" presName="child1Text" presStyleLbl="bgAcc1" presStyleIdx="0" presStyleCnt="4">
        <dgm:presLayoutVars>
          <dgm:bulletEnabled val="1"/>
        </dgm:presLayoutVars>
      </dgm:prSet>
      <dgm:spPr/>
      <dgm:t>
        <a:bodyPr/>
        <a:lstStyle/>
        <a:p>
          <a:endParaRPr lang="en-US"/>
        </a:p>
      </dgm:t>
    </dgm:pt>
    <dgm:pt modelId="{35DC7791-567F-214F-8D2F-2A9D171FAC4D}" type="pres">
      <dgm:prSet presAssocID="{509973B6-75E2-E54F-A587-95C5E8EB1055}" presName="child2group" presStyleCnt="0"/>
      <dgm:spPr/>
    </dgm:pt>
    <dgm:pt modelId="{B8A6366B-9789-6F4D-83C4-0EAD513D0136}" type="pres">
      <dgm:prSet presAssocID="{509973B6-75E2-E54F-A587-95C5E8EB1055}" presName="child2" presStyleLbl="bgAcc1" presStyleIdx="1" presStyleCnt="4" custLinFactNeighborX="-743" custLinFactNeighborY="-9986"/>
      <dgm:spPr/>
      <dgm:t>
        <a:bodyPr/>
        <a:lstStyle/>
        <a:p>
          <a:endParaRPr lang="en-US"/>
        </a:p>
      </dgm:t>
    </dgm:pt>
    <dgm:pt modelId="{F8BA13A3-27EB-5B46-9FE8-5A8F35B0E22B}" type="pres">
      <dgm:prSet presAssocID="{509973B6-75E2-E54F-A587-95C5E8EB1055}" presName="child2Text" presStyleLbl="bgAcc1" presStyleIdx="1" presStyleCnt="4">
        <dgm:presLayoutVars>
          <dgm:bulletEnabled val="1"/>
        </dgm:presLayoutVars>
      </dgm:prSet>
      <dgm:spPr/>
      <dgm:t>
        <a:bodyPr/>
        <a:lstStyle/>
        <a:p>
          <a:endParaRPr lang="en-US"/>
        </a:p>
      </dgm:t>
    </dgm:pt>
    <dgm:pt modelId="{F0CC5F11-A061-1641-9A6E-832C1BD080F3}" type="pres">
      <dgm:prSet presAssocID="{509973B6-75E2-E54F-A587-95C5E8EB1055}" presName="child3group" presStyleCnt="0"/>
      <dgm:spPr/>
    </dgm:pt>
    <dgm:pt modelId="{EE5A3566-B9D2-1A4F-A639-366D3EC4A5E5}" type="pres">
      <dgm:prSet presAssocID="{509973B6-75E2-E54F-A587-95C5E8EB1055}" presName="child3" presStyleLbl="bgAcc1" presStyleIdx="2" presStyleCnt="4" custLinFactNeighborX="10029" custLinFactNeighborY="-1991"/>
      <dgm:spPr/>
      <dgm:t>
        <a:bodyPr/>
        <a:lstStyle/>
        <a:p>
          <a:endParaRPr lang="en-US"/>
        </a:p>
      </dgm:t>
    </dgm:pt>
    <dgm:pt modelId="{D1AB5600-2995-8447-90C7-2D3E61CC64C9}" type="pres">
      <dgm:prSet presAssocID="{509973B6-75E2-E54F-A587-95C5E8EB1055}" presName="child3Text" presStyleLbl="bgAcc1" presStyleIdx="2" presStyleCnt="4">
        <dgm:presLayoutVars>
          <dgm:bulletEnabled val="1"/>
        </dgm:presLayoutVars>
      </dgm:prSet>
      <dgm:spPr/>
      <dgm:t>
        <a:bodyPr/>
        <a:lstStyle/>
        <a:p>
          <a:endParaRPr lang="en-US"/>
        </a:p>
      </dgm:t>
    </dgm:pt>
    <dgm:pt modelId="{9A74A9D7-B59F-6146-93D8-69D5888E0746}" type="pres">
      <dgm:prSet presAssocID="{509973B6-75E2-E54F-A587-95C5E8EB1055}" presName="child4group" presStyleCnt="0"/>
      <dgm:spPr/>
    </dgm:pt>
    <dgm:pt modelId="{46FCA116-359F-AB4A-9977-BB57468892CD}" type="pres">
      <dgm:prSet presAssocID="{509973B6-75E2-E54F-A587-95C5E8EB1055}" presName="child4" presStyleLbl="bgAcc1" presStyleIdx="3" presStyleCnt="4" custScaleX="115682" custScaleY="99424" custLinFactNeighborX="-11886" custLinFactNeighborY="-1703"/>
      <dgm:spPr/>
      <dgm:t>
        <a:bodyPr/>
        <a:lstStyle/>
        <a:p>
          <a:endParaRPr lang="en-US"/>
        </a:p>
      </dgm:t>
    </dgm:pt>
    <dgm:pt modelId="{5238D56D-1E43-5B4A-A425-B49732D8F920}" type="pres">
      <dgm:prSet presAssocID="{509973B6-75E2-E54F-A587-95C5E8EB1055}" presName="child4Text" presStyleLbl="bgAcc1" presStyleIdx="3" presStyleCnt="4">
        <dgm:presLayoutVars>
          <dgm:bulletEnabled val="1"/>
        </dgm:presLayoutVars>
      </dgm:prSet>
      <dgm:spPr/>
      <dgm:t>
        <a:bodyPr/>
        <a:lstStyle/>
        <a:p>
          <a:endParaRPr lang="en-US"/>
        </a:p>
      </dgm:t>
    </dgm:pt>
    <dgm:pt modelId="{3AA8E9F3-3EAE-7341-8F68-45FBBDC02C30}" type="pres">
      <dgm:prSet presAssocID="{509973B6-75E2-E54F-A587-95C5E8EB1055}" presName="childPlaceholder" presStyleCnt="0"/>
      <dgm:spPr/>
    </dgm:pt>
    <dgm:pt modelId="{1BA54D03-0D22-3F49-AE3D-4F953FE19B3F}" type="pres">
      <dgm:prSet presAssocID="{509973B6-75E2-E54F-A587-95C5E8EB1055}" presName="circle" presStyleCnt="0"/>
      <dgm:spPr/>
    </dgm:pt>
    <dgm:pt modelId="{ECC6927B-7E0C-FB41-A3F2-B7B77FAB0897}" type="pres">
      <dgm:prSet presAssocID="{509973B6-75E2-E54F-A587-95C5E8EB1055}" presName="quadrant1" presStyleLbl="node1" presStyleIdx="0" presStyleCnt="4">
        <dgm:presLayoutVars>
          <dgm:chMax val="1"/>
          <dgm:bulletEnabled val="1"/>
        </dgm:presLayoutVars>
      </dgm:prSet>
      <dgm:spPr/>
      <dgm:t>
        <a:bodyPr/>
        <a:lstStyle/>
        <a:p>
          <a:endParaRPr lang="en-US"/>
        </a:p>
      </dgm:t>
    </dgm:pt>
    <dgm:pt modelId="{13B2B7DB-5DCB-C243-A5FE-DBD4ECB75330}" type="pres">
      <dgm:prSet presAssocID="{509973B6-75E2-E54F-A587-95C5E8EB1055}" presName="quadrant2" presStyleLbl="node1" presStyleIdx="1" presStyleCnt="4">
        <dgm:presLayoutVars>
          <dgm:chMax val="1"/>
          <dgm:bulletEnabled val="1"/>
        </dgm:presLayoutVars>
      </dgm:prSet>
      <dgm:spPr/>
      <dgm:t>
        <a:bodyPr/>
        <a:lstStyle/>
        <a:p>
          <a:endParaRPr lang="en-US"/>
        </a:p>
      </dgm:t>
    </dgm:pt>
    <dgm:pt modelId="{E111672A-7790-6C4C-AE1B-B052AE13B39C}" type="pres">
      <dgm:prSet presAssocID="{509973B6-75E2-E54F-A587-95C5E8EB1055}" presName="quadrant3" presStyleLbl="node1" presStyleIdx="2" presStyleCnt="4">
        <dgm:presLayoutVars>
          <dgm:chMax val="1"/>
          <dgm:bulletEnabled val="1"/>
        </dgm:presLayoutVars>
      </dgm:prSet>
      <dgm:spPr/>
      <dgm:t>
        <a:bodyPr/>
        <a:lstStyle/>
        <a:p>
          <a:endParaRPr lang="en-US"/>
        </a:p>
      </dgm:t>
    </dgm:pt>
    <dgm:pt modelId="{433684A6-8F10-D247-B3F5-E53C2C477081}" type="pres">
      <dgm:prSet presAssocID="{509973B6-75E2-E54F-A587-95C5E8EB1055}" presName="quadrant4" presStyleLbl="node1" presStyleIdx="3" presStyleCnt="4">
        <dgm:presLayoutVars>
          <dgm:chMax val="1"/>
          <dgm:bulletEnabled val="1"/>
        </dgm:presLayoutVars>
      </dgm:prSet>
      <dgm:spPr/>
      <dgm:t>
        <a:bodyPr/>
        <a:lstStyle/>
        <a:p>
          <a:endParaRPr lang="en-US"/>
        </a:p>
      </dgm:t>
    </dgm:pt>
    <dgm:pt modelId="{23768018-1DC0-644C-8E34-5F7EBB9F34C8}" type="pres">
      <dgm:prSet presAssocID="{509973B6-75E2-E54F-A587-95C5E8EB1055}" presName="quadrantPlaceholder" presStyleCnt="0"/>
      <dgm:spPr/>
    </dgm:pt>
    <dgm:pt modelId="{1C98AF71-D492-F242-8C0A-961B2BA96BF2}" type="pres">
      <dgm:prSet presAssocID="{509973B6-75E2-E54F-A587-95C5E8EB1055}" presName="center1" presStyleLbl="fgShp" presStyleIdx="0" presStyleCnt="2"/>
      <dgm:spPr/>
    </dgm:pt>
    <dgm:pt modelId="{0F17F093-510D-5B4F-815B-0C34721AB3AF}" type="pres">
      <dgm:prSet presAssocID="{509973B6-75E2-E54F-A587-95C5E8EB1055}" presName="center2" presStyleLbl="fgShp" presStyleIdx="1" presStyleCnt="2"/>
      <dgm:spPr/>
    </dgm:pt>
  </dgm:ptLst>
  <dgm:cxnLst>
    <dgm:cxn modelId="{2F09A679-566E-C547-99D0-9A16DCE5EEB4}" type="presOf" srcId="{683B4D66-E07D-F340-95E5-0F9F56702CCF}" destId="{B8A6366B-9789-6F4D-83C4-0EAD513D0136}" srcOrd="0" destOrd="0" presId="urn:microsoft.com/office/officeart/2005/8/layout/cycle4"/>
    <dgm:cxn modelId="{5549865F-8704-5D46-B2E3-AD0F8865FCD3}" srcId="{3AF395C7-DD59-1148-88BE-E21B80144A21}" destId="{13063DCC-4852-CB44-AA6F-753DF3AECC10}" srcOrd="0" destOrd="0" parTransId="{D76C01E0-89BF-2B4D-A619-E950485029A8}" sibTransId="{8BE04BE1-7DE0-C244-A60F-1262FFCEB568}"/>
    <dgm:cxn modelId="{933627D7-13FB-1041-9CE1-D05ED9C483BF}" type="presOf" srcId="{11F501A3-B5D7-094D-A84E-1AFA1F5FE009}" destId="{023F9A2B-7268-9D46-B981-03CBEBA2FC63}" srcOrd="0" destOrd="0" presId="urn:microsoft.com/office/officeart/2005/8/layout/cycle4"/>
    <dgm:cxn modelId="{E557E21C-4792-9643-A3D0-C821AC0BDFFA}" type="presOf" srcId="{A6920EDE-C68F-FA4B-9874-39B9A14378E2}" destId="{D1AB5600-2995-8447-90C7-2D3E61CC64C9}" srcOrd="1" destOrd="1" presId="urn:microsoft.com/office/officeart/2005/8/layout/cycle4"/>
    <dgm:cxn modelId="{228598B7-0736-D54A-B03B-D189FC4F9129}" type="presOf" srcId="{0C9BA51B-9DC3-3542-9CE9-D9D467579F58}" destId="{023F9A2B-7268-9D46-B981-03CBEBA2FC63}" srcOrd="0" destOrd="3" presId="urn:microsoft.com/office/officeart/2005/8/layout/cycle4"/>
    <dgm:cxn modelId="{42B9F1A9-D29D-B14A-BE41-B8D5348D998C}" srcId="{509973B6-75E2-E54F-A587-95C5E8EB1055}" destId="{EF732010-0AEB-7947-976C-2A2033CF7810}" srcOrd="0" destOrd="0" parTransId="{1F148FB0-77B1-2345-A28B-B630E8083D40}" sibTransId="{6869CCC7-8D25-B347-99AF-B0999BA34E7A}"/>
    <dgm:cxn modelId="{991FAFC6-2E90-934C-A2CC-23BC85396F9A}" srcId="{EF732010-0AEB-7947-976C-2A2033CF7810}" destId="{11F501A3-B5D7-094D-A84E-1AFA1F5FE009}" srcOrd="0" destOrd="0" parTransId="{F33BEA56-76EB-7C42-A3BB-4EDD715D5EEA}" sibTransId="{ACCFABF0-67E2-2E45-A5E4-0A5474D03719}"/>
    <dgm:cxn modelId="{61E945E3-7E9E-3E4C-BBC6-8DF1CEAF2967}" type="presOf" srcId="{D55D5EA2-4691-764A-8E2F-E77156E8CAA5}" destId="{E66FB80D-2E0F-2C46-AD41-C0FB76D63DDF}" srcOrd="1" destOrd="2" presId="urn:microsoft.com/office/officeart/2005/8/layout/cycle4"/>
    <dgm:cxn modelId="{D2AC5F33-42EF-CA4A-BA2D-E557C7122DB4}" type="presOf" srcId="{EF732010-0AEB-7947-976C-2A2033CF7810}" destId="{ECC6927B-7E0C-FB41-A3F2-B7B77FAB0897}" srcOrd="0" destOrd="0" presId="urn:microsoft.com/office/officeart/2005/8/layout/cycle4"/>
    <dgm:cxn modelId="{5338B752-7D9D-5848-9AD9-7FDDCF508F21}" type="presOf" srcId="{AC2AB8DC-4A7D-E74B-99F1-B82F16413D04}" destId="{46FCA116-359F-AB4A-9977-BB57468892CD}" srcOrd="0" destOrd="1" presId="urn:microsoft.com/office/officeart/2005/8/layout/cycle4"/>
    <dgm:cxn modelId="{F10AC643-1EB9-5046-A722-331AE594BC93}" srcId="{A03C6C0A-17F4-654D-8806-78AA6E75BCF2}" destId="{AC2AB8DC-4A7D-E74B-99F1-B82F16413D04}" srcOrd="1" destOrd="0" parTransId="{A5DBB9CE-84DD-CD49-B4D2-5DA675BD0868}" sibTransId="{7F40413E-0D9E-B048-BF1E-0085F815BA59}"/>
    <dgm:cxn modelId="{3189EF75-EECA-C74F-A1CF-124F915BEF0C}" srcId="{9E2835B6-80F7-364F-A2AF-DEB384D634A7}" destId="{61F23515-2CB8-CD4F-AC5E-007A17938A7C}" srcOrd="1" destOrd="0" parTransId="{4AC73CB1-21E4-1348-82BF-126B1B0CB02C}" sibTransId="{3D45A8A4-87E6-C04D-ADF4-A871B01EDD59}"/>
    <dgm:cxn modelId="{7D051861-48DF-8146-B3C9-1C9D00899046}" type="presOf" srcId="{3AF395C7-DD59-1148-88BE-E21B80144A21}" destId="{E111672A-7790-6C4C-AE1B-B052AE13B39C}" srcOrd="0" destOrd="0" presId="urn:microsoft.com/office/officeart/2005/8/layout/cycle4"/>
    <dgm:cxn modelId="{7515E5DB-0684-0A43-93BE-41FA8988BB23}" type="presOf" srcId="{858A2AA6-E309-4945-8BED-9E524655CB93}" destId="{E66FB80D-2E0F-2C46-AD41-C0FB76D63DDF}" srcOrd="1" destOrd="1" presId="urn:microsoft.com/office/officeart/2005/8/layout/cycle4"/>
    <dgm:cxn modelId="{87AB345B-AB9A-434D-9286-8C760540528B}" srcId="{509973B6-75E2-E54F-A587-95C5E8EB1055}" destId="{A03C6C0A-17F4-654D-8806-78AA6E75BCF2}" srcOrd="3" destOrd="0" parTransId="{35B171D6-0AF4-354C-8BF6-2F46C697F49F}" sibTransId="{CAD26E25-A3E4-C540-8EBE-5D160D834F7C}"/>
    <dgm:cxn modelId="{8E3E5AE5-BBD5-854C-A187-BDBAA704F6EF}" srcId="{509973B6-75E2-E54F-A587-95C5E8EB1055}" destId="{9E2835B6-80F7-364F-A2AF-DEB384D634A7}" srcOrd="1" destOrd="0" parTransId="{0B382E55-EBC4-9448-802F-2AA9615FE8FD}" sibTransId="{418FE8B0-E5EE-A64A-A869-FBD27780AE22}"/>
    <dgm:cxn modelId="{85A8C55E-130F-DD4E-B588-034F7557181C}" type="presOf" srcId="{0C9BA51B-9DC3-3542-9CE9-D9D467579F58}" destId="{E66FB80D-2E0F-2C46-AD41-C0FB76D63DDF}" srcOrd="1" destOrd="3" presId="urn:microsoft.com/office/officeart/2005/8/layout/cycle4"/>
    <dgm:cxn modelId="{08B90502-B4ED-B342-B29F-AC56A5A4149B}" srcId="{509973B6-75E2-E54F-A587-95C5E8EB1055}" destId="{3AF395C7-DD59-1148-88BE-E21B80144A21}" srcOrd="2" destOrd="0" parTransId="{5E21E52C-4ACD-9D4B-8BCE-B8A19DCF0DFA}" sibTransId="{8269A8CA-C42F-834B-914B-A1CF93B8B1D2}"/>
    <dgm:cxn modelId="{AC4DF7DB-19B7-1F48-9ED5-8179E282B7AD}" type="presOf" srcId="{13063DCC-4852-CB44-AA6F-753DF3AECC10}" destId="{D1AB5600-2995-8447-90C7-2D3E61CC64C9}" srcOrd="1" destOrd="0" presId="urn:microsoft.com/office/officeart/2005/8/layout/cycle4"/>
    <dgm:cxn modelId="{B05DA656-52C6-AA48-A6AF-3D721DF776B9}" type="presOf" srcId="{A66C53AC-0B00-1A41-AB54-D564BF769B2C}" destId="{46FCA116-359F-AB4A-9977-BB57468892CD}" srcOrd="0" destOrd="0" presId="urn:microsoft.com/office/officeart/2005/8/layout/cycle4"/>
    <dgm:cxn modelId="{6516E6C3-C8F8-7F47-A560-A02304B7B954}" srcId="{EF732010-0AEB-7947-976C-2A2033CF7810}" destId="{D55D5EA2-4691-764A-8E2F-E77156E8CAA5}" srcOrd="2" destOrd="0" parTransId="{5E7A5AB5-B5F9-A240-8A9C-C129DD3C93A3}" sibTransId="{253EA29A-45E2-AB4E-8572-F72A4A434F4D}"/>
    <dgm:cxn modelId="{0AF6EF55-5772-784E-9B79-0BB41F2C9DA5}" type="presOf" srcId="{9E2835B6-80F7-364F-A2AF-DEB384D634A7}" destId="{13B2B7DB-5DCB-C243-A5FE-DBD4ECB75330}" srcOrd="0" destOrd="0" presId="urn:microsoft.com/office/officeart/2005/8/layout/cycle4"/>
    <dgm:cxn modelId="{F6BECBFF-1595-1948-BC2A-ABA6806F694F}" type="presOf" srcId="{858A2AA6-E309-4945-8BED-9E524655CB93}" destId="{023F9A2B-7268-9D46-B981-03CBEBA2FC63}" srcOrd="0" destOrd="1" presId="urn:microsoft.com/office/officeart/2005/8/layout/cycle4"/>
    <dgm:cxn modelId="{32E1DEC1-1E2D-3843-866F-DF9A62D3A413}" type="presOf" srcId="{61F23515-2CB8-CD4F-AC5E-007A17938A7C}" destId="{B8A6366B-9789-6F4D-83C4-0EAD513D0136}" srcOrd="0" destOrd="1" presId="urn:microsoft.com/office/officeart/2005/8/layout/cycle4"/>
    <dgm:cxn modelId="{0BE6E7CF-71B1-6F46-8ED5-FA948C395BA7}" type="presOf" srcId="{61F23515-2CB8-CD4F-AC5E-007A17938A7C}" destId="{F8BA13A3-27EB-5B46-9FE8-5A8F35B0E22B}" srcOrd="1" destOrd="1" presId="urn:microsoft.com/office/officeart/2005/8/layout/cycle4"/>
    <dgm:cxn modelId="{50B3F5E6-3750-9144-9D17-892EABE67152}" srcId="{EF732010-0AEB-7947-976C-2A2033CF7810}" destId="{858A2AA6-E309-4945-8BED-9E524655CB93}" srcOrd="1" destOrd="0" parTransId="{232D628E-6A0A-1443-92B9-B089D0ACA197}" sibTransId="{14AF13A6-864B-3347-9524-3CD8F03EAA8E}"/>
    <dgm:cxn modelId="{589E9CFA-52FE-E842-A6B8-582AF4EAB656}" type="presOf" srcId="{683B4D66-E07D-F340-95E5-0F9F56702CCF}" destId="{F8BA13A3-27EB-5B46-9FE8-5A8F35B0E22B}" srcOrd="1" destOrd="0" presId="urn:microsoft.com/office/officeart/2005/8/layout/cycle4"/>
    <dgm:cxn modelId="{536C6811-3485-B641-AA62-6818C313D749}" srcId="{EF732010-0AEB-7947-976C-2A2033CF7810}" destId="{0C9BA51B-9DC3-3542-9CE9-D9D467579F58}" srcOrd="3" destOrd="0" parTransId="{014EFC18-D6BF-B64F-8498-7CEFFE0BCDCE}" sibTransId="{E4E80A04-21B1-C34E-9DFA-A963094F83B7}"/>
    <dgm:cxn modelId="{32F8DFE4-447A-E945-AD9E-1C13A5953A66}" type="presOf" srcId="{A6920EDE-C68F-FA4B-9874-39B9A14378E2}" destId="{EE5A3566-B9D2-1A4F-A639-366D3EC4A5E5}" srcOrd="0" destOrd="1" presId="urn:microsoft.com/office/officeart/2005/8/layout/cycle4"/>
    <dgm:cxn modelId="{E5651A6C-7343-0547-BFC3-F83F20AADFC9}" type="presOf" srcId="{509973B6-75E2-E54F-A587-95C5E8EB1055}" destId="{8623A158-CCB3-D74D-9B93-B89C2006D08B}" srcOrd="0" destOrd="0" presId="urn:microsoft.com/office/officeart/2005/8/layout/cycle4"/>
    <dgm:cxn modelId="{4ADF48DF-A9DD-B84D-9F2B-3A400A8A4B25}" type="presOf" srcId="{AC2AB8DC-4A7D-E74B-99F1-B82F16413D04}" destId="{5238D56D-1E43-5B4A-A425-B49732D8F920}" srcOrd="1" destOrd="1" presId="urn:microsoft.com/office/officeart/2005/8/layout/cycle4"/>
    <dgm:cxn modelId="{24D28F36-D4FB-6D45-A68C-41A66E834731}" type="presOf" srcId="{A66C53AC-0B00-1A41-AB54-D564BF769B2C}" destId="{5238D56D-1E43-5B4A-A425-B49732D8F920}" srcOrd="1" destOrd="0" presId="urn:microsoft.com/office/officeart/2005/8/layout/cycle4"/>
    <dgm:cxn modelId="{910E9C97-5BDD-074F-9754-D4C506B79A93}" type="presOf" srcId="{13063DCC-4852-CB44-AA6F-753DF3AECC10}" destId="{EE5A3566-B9D2-1A4F-A639-366D3EC4A5E5}" srcOrd="0" destOrd="0" presId="urn:microsoft.com/office/officeart/2005/8/layout/cycle4"/>
    <dgm:cxn modelId="{838CA277-103B-E04D-B90F-9B540F0D35F8}" srcId="{A03C6C0A-17F4-654D-8806-78AA6E75BCF2}" destId="{A66C53AC-0B00-1A41-AB54-D564BF769B2C}" srcOrd="0" destOrd="0" parTransId="{7D6645E3-5629-FA49-BA03-885947F7441D}" sibTransId="{72714CD2-82E6-C941-A5F3-4C0455DEBB32}"/>
    <dgm:cxn modelId="{CE600DB4-1DA0-3446-9823-C4BE41186176}" type="presOf" srcId="{A03C6C0A-17F4-654D-8806-78AA6E75BCF2}" destId="{433684A6-8F10-D247-B3F5-E53C2C477081}" srcOrd="0" destOrd="0" presId="urn:microsoft.com/office/officeart/2005/8/layout/cycle4"/>
    <dgm:cxn modelId="{417E947E-8EC7-B24F-ABB2-551E2B0A82D6}" type="presOf" srcId="{11F501A3-B5D7-094D-A84E-1AFA1F5FE009}" destId="{E66FB80D-2E0F-2C46-AD41-C0FB76D63DDF}" srcOrd="1" destOrd="0" presId="urn:microsoft.com/office/officeart/2005/8/layout/cycle4"/>
    <dgm:cxn modelId="{ED1BAF4F-82F4-1C4F-BB87-D4B675CECF3D}" srcId="{9E2835B6-80F7-364F-A2AF-DEB384D634A7}" destId="{683B4D66-E07D-F340-95E5-0F9F56702CCF}" srcOrd="0" destOrd="0" parTransId="{8276C73B-10B6-354D-A97C-B0FA9E20473F}" sibTransId="{45CB880E-41AA-AB4E-AD56-9D1A529331E0}"/>
    <dgm:cxn modelId="{862FCE2E-1059-F64F-8CBF-D1E23C2CFA18}" type="presOf" srcId="{D55D5EA2-4691-764A-8E2F-E77156E8CAA5}" destId="{023F9A2B-7268-9D46-B981-03CBEBA2FC63}" srcOrd="0" destOrd="2" presId="urn:microsoft.com/office/officeart/2005/8/layout/cycle4"/>
    <dgm:cxn modelId="{9E7A53B1-999B-6240-B9F9-4B730AB0F65C}" srcId="{3AF395C7-DD59-1148-88BE-E21B80144A21}" destId="{A6920EDE-C68F-FA4B-9874-39B9A14378E2}" srcOrd="1" destOrd="0" parTransId="{50456AAB-FDC6-A14A-AECC-374659472904}" sibTransId="{E227A324-47E4-1D49-A1DE-D2906809B980}"/>
    <dgm:cxn modelId="{092C8EB7-DF2E-1041-95E2-0A03E5EBD304}" type="presParOf" srcId="{8623A158-CCB3-D74D-9B93-B89C2006D08B}" destId="{72DD461E-7DB9-6F46-B5E5-BAB233FB6D5B}" srcOrd="0" destOrd="0" presId="urn:microsoft.com/office/officeart/2005/8/layout/cycle4"/>
    <dgm:cxn modelId="{4C15EF7C-E6A0-A24E-B7E5-FBF411615728}" type="presParOf" srcId="{72DD461E-7DB9-6F46-B5E5-BAB233FB6D5B}" destId="{F26D8FF3-8BA2-1540-B739-61E9D2BB1E43}" srcOrd="0" destOrd="0" presId="urn:microsoft.com/office/officeart/2005/8/layout/cycle4"/>
    <dgm:cxn modelId="{C8BDA49B-50E1-B74D-A801-9F3C76BAA5F4}" type="presParOf" srcId="{F26D8FF3-8BA2-1540-B739-61E9D2BB1E43}" destId="{023F9A2B-7268-9D46-B981-03CBEBA2FC63}" srcOrd="0" destOrd="0" presId="urn:microsoft.com/office/officeart/2005/8/layout/cycle4"/>
    <dgm:cxn modelId="{DF53FAF8-E1F6-E643-8CD0-679E8DE1533E}" type="presParOf" srcId="{F26D8FF3-8BA2-1540-B739-61E9D2BB1E43}" destId="{E66FB80D-2E0F-2C46-AD41-C0FB76D63DDF}" srcOrd="1" destOrd="0" presId="urn:microsoft.com/office/officeart/2005/8/layout/cycle4"/>
    <dgm:cxn modelId="{41A979C6-43EB-8E45-88EE-365EAE49BA9E}" type="presParOf" srcId="{72DD461E-7DB9-6F46-B5E5-BAB233FB6D5B}" destId="{35DC7791-567F-214F-8D2F-2A9D171FAC4D}" srcOrd="1" destOrd="0" presId="urn:microsoft.com/office/officeart/2005/8/layout/cycle4"/>
    <dgm:cxn modelId="{CF19E4BF-EE49-9543-8FEF-D3AF4F6F44EF}" type="presParOf" srcId="{35DC7791-567F-214F-8D2F-2A9D171FAC4D}" destId="{B8A6366B-9789-6F4D-83C4-0EAD513D0136}" srcOrd="0" destOrd="0" presId="urn:microsoft.com/office/officeart/2005/8/layout/cycle4"/>
    <dgm:cxn modelId="{F95B5816-1ED6-4044-9936-09551A3A7608}" type="presParOf" srcId="{35DC7791-567F-214F-8D2F-2A9D171FAC4D}" destId="{F8BA13A3-27EB-5B46-9FE8-5A8F35B0E22B}" srcOrd="1" destOrd="0" presId="urn:microsoft.com/office/officeart/2005/8/layout/cycle4"/>
    <dgm:cxn modelId="{75FA6BF6-0F7C-0945-B90A-626E5986D521}" type="presParOf" srcId="{72DD461E-7DB9-6F46-B5E5-BAB233FB6D5B}" destId="{F0CC5F11-A061-1641-9A6E-832C1BD080F3}" srcOrd="2" destOrd="0" presId="urn:microsoft.com/office/officeart/2005/8/layout/cycle4"/>
    <dgm:cxn modelId="{5A468BC8-E1FB-B546-9D6D-0FFB165B8AC5}" type="presParOf" srcId="{F0CC5F11-A061-1641-9A6E-832C1BD080F3}" destId="{EE5A3566-B9D2-1A4F-A639-366D3EC4A5E5}" srcOrd="0" destOrd="0" presId="urn:microsoft.com/office/officeart/2005/8/layout/cycle4"/>
    <dgm:cxn modelId="{17478606-074B-1D45-9FF9-A0D13BCF0CE0}" type="presParOf" srcId="{F0CC5F11-A061-1641-9A6E-832C1BD080F3}" destId="{D1AB5600-2995-8447-90C7-2D3E61CC64C9}" srcOrd="1" destOrd="0" presId="urn:microsoft.com/office/officeart/2005/8/layout/cycle4"/>
    <dgm:cxn modelId="{4E7F6D05-7832-2A45-95EC-FA33D777D185}" type="presParOf" srcId="{72DD461E-7DB9-6F46-B5E5-BAB233FB6D5B}" destId="{9A74A9D7-B59F-6146-93D8-69D5888E0746}" srcOrd="3" destOrd="0" presId="urn:microsoft.com/office/officeart/2005/8/layout/cycle4"/>
    <dgm:cxn modelId="{8367E41F-34C9-7D45-A864-A2162468A800}" type="presParOf" srcId="{9A74A9D7-B59F-6146-93D8-69D5888E0746}" destId="{46FCA116-359F-AB4A-9977-BB57468892CD}" srcOrd="0" destOrd="0" presId="urn:microsoft.com/office/officeart/2005/8/layout/cycle4"/>
    <dgm:cxn modelId="{6BD88CA5-1226-2645-9A07-A8DF3E2E65AB}" type="presParOf" srcId="{9A74A9D7-B59F-6146-93D8-69D5888E0746}" destId="{5238D56D-1E43-5B4A-A425-B49732D8F920}" srcOrd="1" destOrd="0" presId="urn:microsoft.com/office/officeart/2005/8/layout/cycle4"/>
    <dgm:cxn modelId="{65ED1EFC-9C5B-4A44-BCEA-926A8F884A4E}" type="presParOf" srcId="{72DD461E-7DB9-6F46-B5E5-BAB233FB6D5B}" destId="{3AA8E9F3-3EAE-7341-8F68-45FBBDC02C30}" srcOrd="4" destOrd="0" presId="urn:microsoft.com/office/officeart/2005/8/layout/cycle4"/>
    <dgm:cxn modelId="{5A5A7BC7-4EC9-7045-85F4-A5C926847345}" type="presParOf" srcId="{8623A158-CCB3-D74D-9B93-B89C2006D08B}" destId="{1BA54D03-0D22-3F49-AE3D-4F953FE19B3F}" srcOrd="1" destOrd="0" presId="urn:microsoft.com/office/officeart/2005/8/layout/cycle4"/>
    <dgm:cxn modelId="{6BBCD00A-9B57-C440-B49F-4E58D055F9F1}" type="presParOf" srcId="{1BA54D03-0D22-3F49-AE3D-4F953FE19B3F}" destId="{ECC6927B-7E0C-FB41-A3F2-B7B77FAB0897}" srcOrd="0" destOrd="0" presId="urn:microsoft.com/office/officeart/2005/8/layout/cycle4"/>
    <dgm:cxn modelId="{D24EB6FB-21F8-C641-89C9-4CE5BDAFF853}" type="presParOf" srcId="{1BA54D03-0D22-3F49-AE3D-4F953FE19B3F}" destId="{13B2B7DB-5DCB-C243-A5FE-DBD4ECB75330}" srcOrd="1" destOrd="0" presId="urn:microsoft.com/office/officeart/2005/8/layout/cycle4"/>
    <dgm:cxn modelId="{F3F0CA04-72F2-8A42-9F5B-EA47F0305652}" type="presParOf" srcId="{1BA54D03-0D22-3F49-AE3D-4F953FE19B3F}" destId="{E111672A-7790-6C4C-AE1B-B052AE13B39C}" srcOrd="2" destOrd="0" presId="urn:microsoft.com/office/officeart/2005/8/layout/cycle4"/>
    <dgm:cxn modelId="{232FA234-1728-1D45-BF4C-E554AF60380B}" type="presParOf" srcId="{1BA54D03-0D22-3F49-AE3D-4F953FE19B3F}" destId="{433684A6-8F10-D247-B3F5-E53C2C477081}" srcOrd="3" destOrd="0" presId="urn:microsoft.com/office/officeart/2005/8/layout/cycle4"/>
    <dgm:cxn modelId="{3FE5CD1C-7E6C-884A-8687-3468C20CB1FB}" type="presParOf" srcId="{1BA54D03-0D22-3F49-AE3D-4F953FE19B3F}" destId="{23768018-1DC0-644C-8E34-5F7EBB9F34C8}" srcOrd="4" destOrd="0" presId="urn:microsoft.com/office/officeart/2005/8/layout/cycle4"/>
    <dgm:cxn modelId="{D63334B2-DFF6-D448-8B23-6637E83207DC}" type="presParOf" srcId="{8623A158-CCB3-D74D-9B93-B89C2006D08B}" destId="{1C98AF71-D492-F242-8C0A-961B2BA96BF2}" srcOrd="2" destOrd="0" presId="urn:microsoft.com/office/officeart/2005/8/layout/cycle4"/>
    <dgm:cxn modelId="{68CF58ED-1332-054E-A689-B55F67178DC3}" type="presParOf" srcId="{8623A158-CCB3-D74D-9B93-B89C2006D08B}" destId="{0F17F093-510D-5B4F-815B-0C34721AB3AF}"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7B238668-8C22-4BDF-810A-60FF553B8F95}" type="datetimeFigureOut">
              <a:rPr lang="et-EE" smtClean="0"/>
              <a:t>14.03.2017</a:t>
            </a:fld>
            <a:endParaRPr lang="et-EE"/>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221C3DDC-32D5-477E-87F9-9C62E7F228DB}" type="slidenum">
              <a:rPr lang="et-EE" smtClean="0"/>
              <a:t>‹#›</a:t>
            </a:fld>
            <a:endParaRPr lang="et-EE"/>
          </a:p>
        </p:txBody>
      </p:sp>
    </p:spTree>
    <p:extLst>
      <p:ext uri="{BB962C8B-B14F-4D97-AF65-F5344CB8AC3E}">
        <p14:creationId xmlns:p14="http://schemas.microsoft.com/office/powerpoint/2010/main" val="1905515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724956"/>
            <a:ext cx="5486400" cy="44762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3530497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724956"/>
            <a:ext cx="5486400"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62431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6125"/>
            <a:ext cx="6629400" cy="3730625"/>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t-EE" sz="1100" kern="1200" dirty="0" smtClean="0">
                <a:solidFill>
                  <a:schemeClr val="tx1"/>
                </a:solidFill>
                <a:effectLst/>
                <a:latin typeface="+mn-lt"/>
                <a:ea typeface="+mn-ea"/>
                <a:cs typeface="+mn-cs"/>
              </a:rPr>
              <a:t>1) Keeruline on tagada Elos projektimeeskonna laiapõhjalisust ja erinevate ainesektsioonide ning kooliastmete õpetajate esindatust, sest vähe on õpetajaid, kes valdaksid inglise keelt tasemel, mis võimaldaks osaleda erinevates välisprojektides. (2) Euroopa mõõtme lõimimisel kooli õppekavadesse on väga oluline juhtkonna osalus projektides, et seeläbi saada innovaatilisi ideid koolijuhtimiseks, see on vähese keeleoskuse tõtt piiratud.  (3) Euroopa mõõtme lõimimine õppetöösse jääb puudulikuks, sest õpetajatel puudub rahvusvahelise suhtluse kogemus ja vajalikud kontaktid ning IKT oskused,  nii ei saa nad toetada õpilastes rahvusvahelises suhtluses vajaminevate kompetentside arengut. (4) Puudu on ka koostöökogemusest, kuidas lõimida aine -ja keeleõpet (pearõhuga inglise keelel) ja siduda välisprojekte tihedamalt õppekavaga, et seeläbi tõsta õpilaste õpimotivatsiooni.</a:t>
            </a:r>
            <a:endParaRPr lang="en-US" sz="110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16687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724956"/>
            <a:ext cx="5486400"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9466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6125"/>
            <a:ext cx="6629400" cy="3730625"/>
          </a:xfrm>
        </p:spPr>
      </p:sp>
      <p:sp>
        <p:nvSpPr>
          <p:cNvPr id="3" name="Notes Placeholder 2"/>
          <p:cNvSpPr>
            <a:spLocks noGrp="1"/>
          </p:cNvSpPr>
          <p:nvPr>
            <p:ph type="body" idx="1"/>
          </p:nvPr>
        </p:nvSpPr>
        <p:spPr/>
        <p:txBody>
          <a:bodyPr/>
          <a:lstStyle/>
          <a:p>
            <a:r>
              <a:rPr lang="et-EE" sz="1100" kern="1200" dirty="0" smtClean="0">
                <a:solidFill>
                  <a:schemeClr val="tx1"/>
                </a:solidFill>
                <a:effectLst/>
                <a:latin typeface="+mn-lt"/>
                <a:ea typeface="+mn-ea"/>
                <a:cs typeface="+mn-cs"/>
              </a:rPr>
              <a:t>2015. aasta septembris kinnitati ÜRO peaassambleel kestliku arengu eesmärgid, mis seavad sihiks 2030. aastaks tagada kõigile maailmas kvaliteetne haridus ja elukestva õppe võimalused. Kvaliteetse hariduse võtmeelementidena nähakse siin pädevaid õpetajaid ning mitmekultuurilises -ja keelelises ning teadmistepõhises ühiskonnas hakkamasaamist toetavate õppekavade ning õppematerjalide olemasolu. Sarnaseid põhimõtteid rõhutavad ka Euroopa Nõukogu haridusstrateegiad, samuti Eesti elukestva õppe strateegia ning Elos haridusprogramm. Tänane maailm nõuab seega hariduse ümbermõtestamist, et kool toetaks  mitmekeelelise -ja kultuurilise, avatud, demokraatliku ja sidusa ühiskonna kujunemist.  </a:t>
            </a:r>
            <a:endParaRPr lang="en-US" dirty="0"/>
          </a:p>
        </p:txBody>
      </p:sp>
    </p:spTree>
    <p:extLst>
      <p:ext uri="{BB962C8B-B14F-4D97-AF65-F5344CB8AC3E}">
        <p14:creationId xmlns:p14="http://schemas.microsoft.com/office/powerpoint/2010/main" val="2486876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6125"/>
            <a:ext cx="6629400" cy="3730625"/>
          </a:xfrm>
        </p:spPr>
      </p:sp>
      <p:sp>
        <p:nvSpPr>
          <p:cNvPr id="3" name="Notes Placeholder 2"/>
          <p:cNvSpPr>
            <a:spLocks noGrp="1"/>
          </p:cNvSpPr>
          <p:nvPr>
            <p:ph type="body" idx="1"/>
          </p:nvPr>
        </p:nvSpPr>
        <p:spPr/>
        <p:txBody>
          <a:bodyPr/>
          <a:lstStyle/>
          <a:p>
            <a:r>
              <a:rPr lang="en-US" sz="1100" b="1" kern="1200" dirty="0" err="1" smtClean="0">
                <a:solidFill>
                  <a:schemeClr val="tx1"/>
                </a:solidFill>
                <a:latin typeface="+mn-lt"/>
                <a:ea typeface="+mn-ea"/>
                <a:cs typeface="+mn-cs"/>
              </a:rPr>
              <a:t>Eestis</a:t>
            </a:r>
            <a:r>
              <a:rPr lang="en-US" sz="1100" b="1" kern="1200" dirty="0" smtClean="0">
                <a:solidFill>
                  <a:schemeClr val="tx1"/>
                </a:solidFill>
                <a:latin typeface="+mn-lt"/>
                <a:ea typeface="+mn-ea"/>
                <a:cs typeface="+mn-cs"/>
              </a:rPr>
              <a:t> on </a:t>
            </a:r>
            <a:r>
              <a:rPr lang="en-US" sz="1100" b="1" kern="1200" dirty="0" err="1" smtClean="0">
                <a:solidFill>
                  <a:schemeClr val="tx1"/>
                </a:solidFill>
                <a:latin typeface="+mn-lt"/>
                <a:ea typeface="+mn-ea"/>
                <a:cs typeface="+mn-cs"/>
              </a:rPr>
              <a:t>Elos-koolide</a:t>
            </a:r>
            <a:r>
              <a:rPr lang="en-US" sz="1100" b="1" kern="1200" dirty="0" smtClean="0">
                <a:solidFill>
                  <a:schemeClr val="tx1"/>
                </a:solidFill>
                <a:latin typeface="+mn-lt"/>
                <a:ea typeface="+mn-ea"/>
                <a:cs typeface="+mn-cs"/>
              </a:rPr>
              <a:t> </a:t>
            </a:r>
            <a:r>
              <a:rPr lang="en-US" sz="1100" b="1" kern="1200" dirty="0" err="1" smtClean="0">
                <a:solidFill>
                  <a:schemeClr val="tx1"/>
                </a:solidFill>
                <a:latin typeface="+mn-lt"/>
                <a:ea typeface="+mn-ea"/>
                <a:cs typeface="+mn-cs"/>
              </a:rPr>
              <a:t>liikumisega</a:t>
            </a:r>
            <a:r>
              <a:rPr lang="en-US" sz="1100" b="1" kern="1200" dirty="0" smtClean="0">
                <a:solidFill>
                  <a:schemeClr val="tx1"/>
                </a:solidFill>
                <a:latin typeface="+mn-lt"/>
                <a:ea typeface="+mn-ea"/>
                <a:cs typeface="+mn-cs"/>
              </a:rPr>
              <a:t> </a:t>
            </a:r>
            <a:r>
              <a:rPr lang="en-US" sz="1100" b="1" kern="1200" dirty="0" err="1" smtClean="0">
                <a:solidFill>
                  <a:schemeClr val="tx1"/>
                </a:solidFill>
                <a:latin typeface="+mn-lt"/>
                <a:ea typeface="+mn-ea"/>
                <a:cs typeface="+mn-cs"/>
              </a:rPr>
              <a:t>ühinenud</a:t>
            </a:r>
            <a:r>
              <a:rPr lang="en-US" sz="1100" b="1" kern="1200" dirty="0" smtClean="0">
                <a:solidFill>
                  <a:schemeClr val="tx1"/>
                </a:solidFill>
                <a:latin typeface="+mn-lt"/>
                <a:ea typeface="+mn-ea"/>
                <a:cs typeface="+mn-cs"/>
              </a:rPr>
              <a:t> </a:t>
            </a:r>
            <a:r>
              <a:rPr lang="en-US" sz="1100" b="1" kern="1200" dirty="0" err="1" smtClean="0">
                <a:solidFill>
                  <a:schemeClr val="tx1"/>
                </a:solidFill>
                <a:latin typeface="+mn-lt"/>
                <a:ea typeface="+mn-ea"/>
                <a:cs typeface="+mn-cs"/>
              </a:rPr>
              <a:t>kümme</a:t>
            </a:r>
            <a:r>
              <a:rPr lang="en-US" sz="1100" b="1" kern="1200" dirty="0" smtClean="0">
                <a:solidFill>
                  <a:schemeClr val="tx1"/>
                </a:solidFill>
                <a:latin typeface="+mn-lt"/>
                <a:ea typeface="+mn-ea"/>
                <a:cs typeface="+mn-cs"/>
              </a:rPr>
              <a:t> </a:t>
            </a:r>
            <a:r>
              <a:rPr lang="en-US" sz="1100" b="1" kern="1200" dirty="0" err="1" smtClean="0">
                <a:solidFill>
                  <a:schemeClr val="tx1"/>
                </a:solidFill>
                <a:latin typeface="+mn-lt"/>
                <a:ea typeface="+mn-ea"/>
                <a:cs typeface="+mn-cs"/>
              </a:rPr>
              <a:t>Tallinna</a:t>
            </a:r>
            <a:r>
              <a:rPr lang="en-US" sz="1100" b="1" kern="1200" dirty="0" smtClean="0">
                <a:solidFill>
                  <a:schemeClr val="tx1"/>
                </a:solidFill>
                <a:latin typeface="+mn-lt"/>
                <a:ea typeface="+mn-ea"/>
                <a:cs typeface="+mn-cs"/>
              </a:rPr>
              <a:t> </a:t>
            </a:r>
            <a:r>
              <a:rPr lang="en-US" sz="1100" b="1" kern="1200" dirty="0" err="1" smtClean="0">
                <a:solidFill>
                  <a:schemeClr val="tx1"/>
                </a:solidFill>
                <a:latin typeface="+mn-lt"/>
                <a:ea typeface="+mn-ea"/>
                <a:cs typeface="+mn-cs"/>
              </a:rPr>
              <a:t>kooli</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21. </a:t>
            </a:r>
            <a:r>
              <a:rPr lang="en-US" sz="1100" b="0" kern="1200" dirty="0" err="1" smtClean="0">
                <a:solidFill>
                  <a:schemeClr val="tx1"/>
                </a:solidFill>
                <a:latin typeface="+mn-lt"/>
                <a:ea typeface="+mn-ea"/>
                <a:cs typeface="+mn-cs"/>
              </a:rPr>
              <a:t>Kool</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Inglise</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Kolledž</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Kadrioru</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Saksa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Gümnaasium</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Reaalkool</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Humanitaargümnaasium</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53. </a:t>
            </a:r>
            <a:r>
              <a:rPr lang="en-US" sz="1100" b="0" kern="1200" dirty="0" err="1" smtClean="0">
                <a:solidFill>
                  <a:schemeClr val="tx1"/>
                </a:solidFill>
                <a:latin typeface="+mn-lt"/>
                <a:ea typeface="+mn-ea"/>
                <a:cs typeface="+mn-cs"/>
              </a:rPr>
              <a:t>Keskkool</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Saksa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Gümnaasium</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Järveotsa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Gümnaasium</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Kesklinna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Vene</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Gümnaasium</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ja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Tallinna</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Mustamäe</a:t>
            </a:r>
            <a:r>
              <a:rPr lang="en-US" sz="1100" b="0" kern="1200" dirty="0" smtClean="0">
                <a:solidFill>
                  <a:schemeClr val="tx1"/>
                </a:solidFill>
                <a:latin typeface="+mn-lt"/>
                <a:ea typeface="+mn-ea"/>
                <a:cs typeface="+mn-cs"/>
              </a:rPr>
              <a:t> </a:t>
            </a:r>
            <a:r>
              <a:rPr lang="en-US" sz="1100" b="0" kern="1200" dirty="0" err="1" smtClean="0">
                <a:solidFill>
                  <a:schemeClr val="tx1"/>
                </a:solidFill>
                <a:latin typeface="+mn-lt"/>
                <a:ea typeface="+mn-ea"/>
                <a:cs typeface="+mn-cs"/>
              </a:rPr>
              <a:t>Humanitaargümnaasium</a:t>
            </a:r>
            <a:r>
              <a:rPr lang="en-US" sz="1100" b="0" kern="1200" dirty="0" smtClean="0">
                <a:solidFill>
                  <a:schemeClr val="tx1"/>
                </a:solidFill>
                <a:latin typeface="+mn-lt"/>
                <a:ea typeface="+mn-ea"/>
                <a:cs typeface="+mn-cs"/>
              </a:rPr>
              <a:t>. </a:t>
            </a:r>
          </a:p>
          <a:p>
            <a:r>
              <a:rPr lang="en-US" dirty="0" smtClean="0"/>
              <a:t>http://</a:t>
            </a:r>
            <a:r>
              <a:rPr lang="en-US" dirty="0" err="1" smtClean="0"/>
              <a:t>www.tallinn.ee</a:t>
            </a:r>
            <a:r>
              <a:rPr lang="en-US" dirty="0" smtClean="0"/>
              <a:t>/</a:t>
            </a:r>
            <a:r>
              <a:rPr lang="en-US" dirty="0" err="1" smtClean="0"/>
              <a:t>est</a:t>
            </a:r>
            <a:r>
              <a:rPr lang="en-US" dirty="0" smtClean="0"/>
              <a:t>/</a:t>
            </a:r>
            <a:r>
              <a:rPr lang="en-US" dirty="0" err="1" smtClean="0"/>
              <a:t>haridus</a:t>
            </a:r>
            <a:r>
              <a:rPr lang="en-US" dirty="0" smtClean="0"/>
              <a:t>/ELOS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000000"/>
                </a:solidFill>
              </a:rPr>
              <a:t>Taust</a:t>
            </a:r>
            <a:r>
              <a:rPr lang="en-US" dirty="0" smtClean="0">
                <a:solidFill>
                  <a:srgbClr val="000000"/>
                </a:solidFill>
              </a:rPr>
              <a:t> </a:t>
            </a:r>
            <a:r>
              <a:rPr lang="en-US" dirty="0" err="1" smtClean="0">
                <a:solidFill>
                  <a:srgbClr val="000000"/>
                </a:solidFill>
              </a:rPr>
              <a:t>Euroopa</a:t>
            </a:r>
            <a:r>
              <a:rPr lang="en-US" dirty="0" smtClean="0">
                <a:solidFill>
                  <a:srgbClr val="000000"/>
                </a:solidFill>
              </a:rPr>
              <a:t> </a:t>
            </a:r>
            <a:r>
              <a:rPr lang="en-US" dirty="0" err="1" smtClean="0">
                <a:solidFill>
                  <a:srgbClr val="000000"/>
                </a:solidFill>
              </a:rPr>
              <a:t>Liidu</a:t>
            </a:r>
            <a:r>
              <a:rPr lang="en-US" dirty="0" smtClean="0">
                <a:solidFill>
                  <a:srgbClr val="000000"/>
                </a:solidFill>
              </a:rPr>
              <a:t> </a:t>
            </a:r>
            <a:r>
              <a:rPr lang="en-US" dirty="0" err="1" smtClean="0">
                <a:solidFill>
                  <a:srgbClr val="000000"/>
                </a:solidFill>
              </a:rPr>
              <a:t>Nõukogu</a:t>
            </a:r>
            <a:r>
              <a:rPr lang="en-US" dirty="0" smtClean="0">
                <a:solidFill>
                  <a:srgbClr val="000000"/>
                </a:solidFill>
              </a:rPr>
              <a:t> </a:t>
            </a:r>
            <a:r>
              <a:rPr lang="en-US" dirty="0" err="1" smtClean="0">
                <a:solidFill>
                  <a:srgbClr val="000000"/>
                </a:solidFill>
              </a:rPr>
              <a:t>strateegilistest</a:t>
            </a:r>
            <a:r>
              <a:rPr lang="en-US" dirty="0" smtClean="0">
                <a:solidFill>
                  <a:srgbClr val="000000"/>
                </a:solidFill>
              </a:rPr>
              <a:t> </a:t>
            </a:r>
            <a:r>
              <a:rPr lang="en-US" dirty="0" err="1" smtClean="0">
                <a:solidFill>
                  <a:srgbClr val="000000"/>
                </a:solidFill>
              </a:rPr>
              <a:t>eesmärkidest</a:t>
            </a:r>
            <a:r>
              <a:rPr lang="en-US" dirty="0" smtClean="0">
                <a:solidFill>
                  <a:srgbClr val="000000"/>
                </a:solidFill>
              </a:rPr>
              <a:t> </a:t>
            </a:r>
            <a:r>
              <a:rPr lang="en-US" dirty="0" err="1" smtClean="0">
                <a:solidFill>
                  <a:srgbClr val="000000"/>
                </a:solidFill>
              </a:rPr>
              <a:t>ja</a:t>
            </a:r>
            <a:r>
              <a:rPr lang="en-US" dirty="0" smtClean="0">
                <a:solidFill>
                  <a:srgbClr val="000000"/>
                </a:solidFill>
              </a:rPr>
              <a:t> </a:t>
            </a:r>
            <a:r>
              <a:rPr lang="en-US" dirty="0" err="1" smtClean="0">
                <a:solidFill>
                  <a:srgbClr val="000000"/>
                </a:solidFill>
              </a:rPr>
              <a:t>võtmepädevustest</a:t>
            </a:r>
            <a:endParaRPr lang="en-US" dirty="0" smtClean="0">
              <a:solidFill>
                <a:srgbClr val="00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000000"/>
                </a:solidFill>
              </a:rPr>
              <a:t>Strat</a:t>
            </a:r>
            <a:r>
              <a:rPr lang="en-US" baseline="0" dirty="0" smtClean="0">
                <a:solidFill>
                  <a:srgbClr val="000000"/>
                </a:solidFill>
              </a:rPr>
              <a:t> </a:t>
            </a:r>
            <a:r>
              <a:rPr lang="en-US" baseline="0" dirty="0" err="1" smtClean="0">
                <a:solidFill>
                  <a:srgbClr val="000000"/>
                </a:solidFill>
              </a:rPr>
              <a:t>eesmärgid</a:t>
            </a:r>
            <a:r>
              <a:rPr lang="en-US" baseline="0" dirty="0" smtClean="0">
                <a:solidFill>
                  <a:srgbClr val="000000"/>
                </a:solidFill>
              </a:rPr>
              <a:t>: </a:t>
            </a:r>
            <a:r>
              <a:rPr lang="en-US" baseline="0" dirty="0" err="1" smtClean="0">
                <a:solidFill>
                  <a:srgbClr val="000000"/>
                </a:solidFill>
              </a:rPr>
              <a:t>elukestev</a:t>
            </a:r>
            <a:r>
              <a:rPr lang="en-US" baseline="0" dirty="0" smtClean="0">
                <a:solidFill>
                  <a:srgbClr val="000000"/>
                </a:solidFill>
              </a:rPr>
              <a:t> </a:t>
            </a:r>
            <a:r>
              <a:rPr lang="en-US" baseline="0" dirty="0" err="1" smtClean="0">
                <a:solidFill>
                  <a:srgbClr val="000000"/>
                </a:solidFill>
              </a:rPr>
              <a:t>õpe</a:t>
            </a:r>
            <a:r>
              <a:rPr lang="en-US" baseline="0" dirty="0" smtClean="0">
                <a:solidFill>
                  <a:srgbClr val="000000"/>
                </a:solidFill>
              </a:rPr>
              <a:t> </a:t>
            </a:r>
            <a:r>
              <a:rPr lang="en-US" baseline="0" dirty="0" err="1" smtClean="0">
                <a:solidFill>
                  <a:srgbClr val="000000"/>
                </a:solidFill>
              </a:rPr>
              <a:t>ja</a:t>
            </a:r>
            <a:r>
              <a:rPr lang="en-US" baseline="0" dirty="0" smtClean="0">
                <a:solidFill>
                  <a:srgbClr val="000000"/>
                </a:solidFill>
              </a:rPr>
              <a:t> </a:t>
            </a:r>
            <a:r>
              <a:rPr lang="en-US" baseline="0" dirty="0" err="1" smtClean="0">
                <a:solidFill>
                  <a:srgbClr val="000000"/>
                </a:solidFill>
              </a:rPr>
              <a:t>liikumine</a:t>
            </a:r>
            <a:r>
              <a:rPr lang="en-US" baseline="0" dirty="0" smtClean="0">
                <a:solidFill>
                  <a:srgbClr val="000000"/>
                </a:solidFill>
              </a:rPr>
              <a:t> </a:t>
            </a:r>
            <a:r>
              <a:rPr lang="en-US" baseline="0" dirty="0" err="1" smtClean="0">
                <a:solidFill>
                  <a:srgbClr val="000000"/>
                </a:solidFill>
              </a:rPr>
              <a:t>reaalsus</a:t>
            </a:r>
            <a:r>
              <a:rPr lang="en-US" baseline="0" dirty="0" smtClean="0">
                <a:solidFill>
                  <a:srgbClr val="000000"/>
                </a:solidFill>
              </a:rPr>
              <a:t>, </a:t>
            </a:r>
            <a:r>
              <a:rPr lang="en-US" baseline="0" dirty="0" err="1" smtClean="0">
                <a:solidFill>
                  <a:srgbClr val="000000"/>
                </a:solidFill>
              </a:rPr>
              <a:t>hariduse</a:t>
            </a:r>
            <a:r>
              <a:rPr lang="en-US" baseline="0" dirty="0" smtClean="0">
                <a:solidFill>
                  <a:srgbClr val="000000"/>
                </a:solidFill>
              </a:rPr>
              <a:t> </a:t>
            </a:r>
            <a:r>
              <a:rPr lang="en-US" baseline="0" dirty="0" err="1" smtClean="0">
                <a:solidFill>
                  <a:srgbClr val="000000"/>
                </a:solidFill>
              </a:rPr>
              <a:t>kvaliteedi</a:t>
            </a:r>
            <a:r>
              <a:rPr lang="en-US" baseline="0" dirty="0" smtClean="0">
                <a:solidFill>
                  <a:srgbClr val="000000"/>
                </a:solidFill>
              </a:rPr>
              <a:t> </a:t>
            </a:r>
            <a:r>
              <a:rPr lang="en-US" baseline="0" dirty="0" err="1" smtClean="0">
                <a:solidFill>
                  <a:srgbClr val="000000"/>
                </a:solidFill>
              </a:rPr>
              <a:t>ja</a:t>
            </a:r>
            <a:r>
              <a:rPr lang="en-US" baseline="0" dirty="0" smtClean="0">
                <a:solidFill>
                  <a:srgbClr val="000000"/>
                </a:solidFill>
              </a:rPr>
              <a:t> </a:t>
            </a:r>
            <a:r>
              <a:rPr lang="en-US" baseline="0" dirty="0" err="1" smtClean="0">
                <a:solidFill>
                  <a:srgbClr val="000000"/>
                </a:solidFill>
              </a:rPr>
              <a:t>sisu</a:t>
            </a:r>
            <a:r>
              <a:rPr lang="en-US" baseline="0" dirty="0" smtClean="0">
                <a:solidFill>
                  <a:srgbClr val="000000"/>
                </a:solidFill>
              </a:rPr>
              <a:t> </a:t>
            </a:r>
            <a:r>
              <a:rPr lang="en-US" baseline="0" dirty="0" err="1" smtClean="0">
                <a:solidFill>
                  <a:srgbClr val="000000"/>
                </a:solidFill>
              </a:rPr>
              <a:t>kaasajastamien</a:t>
            </a:r>
            <a:r>
              <a:rPr lang="en-US" baseline="0" dirty="0" smtClean="0">
                <a:solidFill>
                  <a:srgbClr val="000000"/>
                </a:solidFill>
              </a:rPr>
              <a:t>, </a:t>
            </a:r>
            <a:r>
              <a:rPr lang="en-US" baseline="0" dirty="0" err="1" smtClean="0">
                <a:solidFill>
                  <a:srgbClr val="000000"/>
                </a:solidFill>
              </a:rPr>
              <a:t>sidusus</a:t>
            </a:r>
            <a:r>
              <a:rPr lang="en-US" baseline="0" dirty="0" smtClean="0">
                <a:solidFill>
                  <a:srgbClr val="000000"/>
                </a:solidFill>
              </a:rPr>
              <a:t>, </a:t>
            </a:r>
            <a:r>
              <a:rPr lang="en-US" baseline="0" dirty="0" err="1" smtClean="0">
                <a:solidFill>
                  <a:srgbClr val="000000"/>
                </a:solidFill>
              </a:rPr>
              <a:t>aktiivne</a:t>
            </a:r>
            <a:r>
              <a:rPr lang="en-US" baseline="0" dirty="0" smtClean="0">
                <a:solidFill>
                  <a:srgbClr val="000000"/>
                </a:solidFill>
              </a:rPr>
              <a:t> </a:t>
            </a:r>
            <a:r>
              <a:rPr lang="en-US" baseline="0" dirty="0" err="1" smtClean="0">
                <a:solidFill>
                  <a:srgbClr val="000000"/>
                </a:solidFill>
              </a:rPr>
              <a:t>kodanik</a:t>
            </a:r>
            <a:r>
              <a:rPr lang="en-US" baseline="0" dirty="0" smtClean="0">
                <a:solidFill>
                  <a:srgbClr val="000000"/>
                </a:solidFill>
              </a:rPr>
              <a:t>, </a:t>
            </a:r>
            <a:r>
              <a:rPr lang="en-US" baseline="0" dirty="0" err="1" smtClean="0">
                <a:solidFill>
                  <a:srgbClr val="000000"/>
                </a:solidFill>
              </a:rPr>
              <a:t>loovus</a:t>
            </a:r>
            <a:r>
              <a:rPr lang="en-US" baseline="0" dirty="0" smtClean="0">
                <a:solidFill>
                  <a:srgbClr val="000000"/>
                </a:solidFill>
              </a:rPr>
              <a:t>, </a:t>
            </a:r>
            <a:r>
              <a:rPr lang="en-US" baseline="0" dirty="0" err="1" smtClean="0">
                <a:solidFill>
                  <a:srgbClr val="000000"/>
                </a:solidFill>
              </a:rPr>
              <a:t>ettevõtlikkus</a:t>
            </a:r>
            <a:r>
              <a:rPr lang="en-US" baseline="0" dirty="0" smtClean="0">
                <a:solidFill>
                  <a:srgbClr val="000000"/>
                </a:solidFill>
              </a:rPr>
              <a:t>. </a:t>
            </a:r>
            <a:r>
              <a:rPr lang="en-US" baseline="0" dirty="0" err="1" smtClean="0">
                <a:solidFill>
                  <a:srgbClr val="000000"/>
                </a:solidFill>
              </a:rPr>
              <a:t>Võtmepädevused</a:t>
            </a:r>
            <a:r>
              <a:rPr lang="en-US" baseline="0" dirty="0" smtClean="0">
                <a:solidFill>
                  <a:srgbClr val="000000"/>
                </a:solidFill>
              </a:rPr>
              <a:t> </a:t>
            </a:r>
            <a:r>
              <a:rPr lang="en-US" baseline="0" dirty="0" err="1" smtClean="0">
                <a:solidFill>
                  <a:srgbClr val="000000"/>
                </a:solidFill>
              </a:rPr>
              <a:t>ettevõtlikkus</a:t>
            </a:r>
            <a:r>
              <a:rPr lang="en-US" baseline="0" dirty="0" smtClean="0">
                <a:solidFill>
                  <a:srgbClr val="000000"/>
                </a:solidFill>
              </a:rPr>
              <a:t> </a:t>
            </a:r>
            <a:r>
              <a:rPr lang="en-US" baseline="0" dirty="0" err="1" smtClean="0">
                <a:solidFill>
                  <a:srgbClr val="000000"/>
                </a:solidFill>
              </a:rPr>
              <a:t>pädevus</a:t>
            </a:r>
            <a:r>
              <a:rPr lang="en-US" baseline="0" dirty="0" smtClean="0">
                <a:solidFill>
                  <a:srgbClr val="000000"/>
                </a:solidFill>
              </a:rPr>
              <a:t>, </a:t>
            </a:r>
            <a:r>
              <a:rPr lang="en-US" baseline="0" dirty="0" err="1" smtClean="0">
                <a:solidFill>
                  <a:srgbClr val="000000"/>
                </a:solidFill>
              </a:rPr>
              <a:t>õpipädevus</a:t>
            </a:r>
            <a:r>
              <a:rPr lang="en-US" baseline="0" dirty="0" smtClean="0">
                <a:solidFill>
                  <a:srgbClr val="000000"/>
                </a:solidFill>
              </a:rPr>
              <a:t>, </a:t>
            </a:r>
            <a:r>
              <a:rPr lang="en-US" baseline="0" dirty="0" err="1" smtClean="0">
                <a:solidFill>
                  <a:srgbClr val="000000"/>
                </a:solidFill>
              </a:rPr>
              <a:t>sotsiaalne</a:t>
            </a:r>
            <a:r>
              <a:rPr lang="en-US" baseline="0" dirty="0" smtClean="0">
                <a:solidFill>
                  <a:srgbClr val="000000"/>
                </a:solidFill>
              </a:rPr>
              <a:t> </a:t>
            </a:r>
            <a:r>
              <a:rPr lang="en-US" baseline="0" dirty="0" err="1" smtClean="0">
                <a:solidFill>
                  <a:srgbClr val="000000"/>
                </a:solidFill>
              </a:rPr>
              <a:t>pädevus</a:t>
            </a:r>
            <a:r>
              <a:rPr lang="en-US" baseline="0" dirty="0" smtClean="0">
                <a:solidFill>
                  <a:srgbClr val="000000"/>
                </a:solidFill>
              </a:rPr>
              <a:t>, </a:t>
            </a:r>
            <a:endParaRPr lang="en-US" dirty="0" smtClean="0">
              <a:solidFill>
                <a:srgbClr val="000000"/>
              </a:solidFill>
            </a:endParaRPr>
          </a:p>
          <a:p>
            <a:endParaRPr lang="en-US" dirty="0" smtClean="0"/>
          </a:p>
          <a:p>
            <a:endParaRPr lang="en-US" dirty="0"/>
          </a:p>
        </p:txBody>
      </p:sp>
    </p:spTree>
    <p:extLst>
      <p:ext uri="{BB962C8B-B14F-4D97-AF65-F5344CB8AC3E}">
        <p14:creationId xmlns:p14="http://schemas.microsoft.com/office/powerpoint/2010/main" val="3664485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6125"/>
            <a:ext cx="6629400" cy="3730625"/>
          </a:xfrm>
        </p:spPr>
      </p:sp>
      <p:sp>
        <p:nvSpPr>
          <p:cNvPr id="3" name="Notes Placeholder 2"/>
          <p:cNvSpPr>
            <a:spLocks noGrp="1"/>
          </p:cNvSpPr>
          <p:nvPr>
            <p:ph type="body" idx="1"/>
          </p:nvPr>
        </p:nvSpPr>
        <p:spPr/>
        <p:txBody>
          <a:bodyPr/>
          <a:lstStyle/>
          <a:p>
            <a:r>
              <a:rPr lang="en-US" dirty="0" smtClean="0"/>
              <a:t>ELOS</a:t>
            </a:r>
            <a:r>
              <a:rPr lang="en-US" baseline="0" dirty="0" smtClean="0"/>
              <a:t> </a:t>
            </a:r>
            <a:r>
              <a:rPr lang="en-US" baseline="0" dirty="0" err="1" smtClean="0"/>
              <a:t>kooli</a:t>
            </a:r>
            <a:r>
              <a:rPr lang="en-US" baseline="0" dirty="0" smtClean="0"/>
              <a:t> </a:t>
            </a:r>
            <a:r>
              <a:rPr lang="en-US" baseline="0" dirty="0" err="1" smtClean="0"/>
              <a:t>kriteeriumid</a:t>
            </a:r>
            <a:r>
              <a:rPr lang="en-US" baseline="0" dirty="0" smtClean="0"/>
              <a:t> http://</a:t>
            </a:r>
            <a:r>
              <a:rPr lang="en-US" baseline="0" dirty="0" err="1" smtClean="0"/>
              <a:t>www.tallinn.ee</a:t>
            </a:r>
            <a:r>
              <a:rPr lang="en-US" baseline="0" dirty="0" smtClean="0"/>
              <a:t>/</a:t>
            </a:r>
            <a:r>
              <a:rPr lang="en-US" baseline="0" dirty="0" err="1" smtClean="0"/>
              <a:t>est</a:t>
            </a:r>
            <a:r>
              <a:rPr lang="en-US" baseline="0" dirty="0" smtClean="0"/>
              <a:t>/</a:t>
            </a:r>
            <a:r>
              <a:rPr lang="en-US" baseline="0" dirty="0" err="1" smtClean="0"/>
              <a:t>haridus</a:t>
            </a:r>
            <a:r>
              <a:rPr lang="en-US" baseline="0" dirty="0" smtClean="0"/>
              <a:t>/g6312s71092</a:t>
            </a:r>
          </a:p>
          <a:p>
            <a:endParaRPr lang="en-US" dirty="0"/>
          </a:p>
        </p:txBody>
      </p:sp>
    </p:spTree>
    <p:extLst>
      <p:ext uri="{BB962C8B-B14F-4D97-AF65-F5344CB8AC3E}">
        <p14:creationId xmlns:p14="http://schemas.microsoft.com/office/powerpoint/2010/main" val="2520924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46125"/>
            <a:ext cx="6629400" cy="3730625"/>
          </a:xfrm>
        </p:spPr>
      </p:sp>
      <p:sp>
        <p:nvSpPr>
          <p:cNvPr id="3" name="Notes Placeholder 2"/>
          <p:cNvSpPr>
            <a:spLocks noGrp="1"/>
          </p:cNvSpPr>
          <p:nvPr>
            <p:ph type="body" idx="1"/>
          </p:nvPr>
        </p:nvSpPr>
        <p:spPr/>
        <p:txBody>
          <a:bodyPr/>
          <a:lstStyle/>
          <a:p>
            <a:r>
              <a:rPr lang="et-EE" sz="1100" kern="1200" dirty="0" smtClean="0">
                <a:solidFill>
                  <a:schemeClr val="tx1"/>
                </a:solidFill>
                <a:effectLst/>
                <a:latin typeface="+mn-lt"/>
                <a:ea typeface="+mn-ea"/>
                <a:cs typeface="+mn-cs"/>
              </a:rPr>
              <a:t>2015. aasta septembris kinnitati ÜRO peaassambleel kestliku arengu eesmärgid, mis seavad sihiks 2030. aastaks tagada kõigile maailmas kvaliteetne haridus ja elukestva õppe võimalused. Kvaliteetse hariduse võtmeelementidena nähakse siin pädevaid õpetajaid ning mitmekultuurilises -ja keelelises ning teadmistepõhises ühiskonnas hakkamasaamist toetavate õppekavade ning õppematerjalide olemasolu. Sarnaseid põhimõtteid rõhutavad ka Euroopa Nõukogu haridusstrateegiad, samuti Eesti elukestva õppe strateegia ning Elos haridusprogramm. Tänane maailm nõuab seega hariduse ümbermõtestamist, et kool toetaks  mitmekeelelise -ja kultuurilise, avatud, demokraatliku ja sidusa ühiskonna kujunemist.  </a:t>
            </a:r>
            <a:endParaRPr lang="en-US" dirty="0"/>
          </a:p>
        </p:txBody>
      </p:sp>
    </p:spTree>
    <p:extLst>
      <p:ext uri="{BB962C8B-B14F-4D97-AF65-F5344CB8AC3E}">
        <p14:creationId xmlns:p14="http://schemas.microsoft.com/office/powerpoint/2010/main" val="248687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724956"/>
            <a:ext cx="5486400" cy="4476274"/>
          </a:xfrm>
          <a:prstGeom prst="rect">
            <a:avLst/>
          </a:prstGeom>
        </p:spPr>
        <p:txBody>
          <a:bodyPr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t-EE" sz="1100" kern="1200" dirty="0" smtClean="0">
                <a:solidFill>
                  <a:schemeClr val="tx1"/>
                </a:solidFill>
                <a:effectLst/>
                <a:latin typeface="+mn-lt"/>
                <a:ea typeface="+mn-ea"/>
                <a:cs typeface="+mn-cs"/>
              </a:rPr>
              <a:t>Tallinna Humanitaargümnaasium (THG) on asutatud 1963. aastal, kooli prioriteediks on keeleõpe. Koolis õpetatakse süvendatult inglise keelt alates 1965. aastast ja eesti keelt alates 1997. aastast. Väga olulisel kohal on ka vene keele kui emakeele õpe. Kool on liitunud hilise keelekümblusega, lisaks on kõikides kooliastmetes ained, mida õpetatakse eesti keeles.</a:t>
            </a:r>
            <a:endParaRPr lang="en-US" sz="1100" kern="1200" dirty="0" smtClean="0">
              <a:solidFill>
                <a:schemeClr val="tx1"/>
              </a:solidFill>
              <a:effectLst/>
              <a:latin typeface="+mn-lt"/>
              <a:ea typeface="+mn-ea"/>
              <a:cs typeface="+mn-cs"/>
            </a:endParaRPr>
          </a:p>
          <a:p>
            <a:pPr lvl="0">
              <a:spcBef>
                <a:spcPts val="0"/>
              </a:spcBef>
              <a:buNone/>
            </a:pPr>
            <a:endParaRPr lang="et-EE"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t-EE" sz="1100" kern="1200" dirty="0" smtClean="0">
                <a:solidFill>
                  <a:schemeClr val="tx1"/>
                </a:solidFill>
                <a:effectLst/>
                <a:latin typeface="+mn-lt"/>
                <a:ea typeface="+mn-ea"/>
                <a:cs typeface="+mn-cs"/>
              </a:rPr>
              <a:t>2010. aastal liitus THG ELOS haridusprogrammiga, mis tähendab, et kooli õppetöös on olulisel kohal Euroopa ja rahvusvahelise dimensiooni arendamine. Kooli õpilased ja õpetajad on osalenud  aktiivselt rahvusvahelistes projektides ja on avatud koostööks partneritele nii Eesti kui välismaal. 2011. õppeaastast toimuvad regulaarsed õpilasvahetused Hollandis Steenwiijkis asuva Elos kooliga RSG Tromp Meesters. Esimeseks koostööprojektiks oli Comenius projekt “Raindrops Bring Life to All of Us”, kus osalesime vabatahtliku projektipartnerina. 2016/17 õppeaastal RSG Tromp Meestersiga toimuva õpilasvahetuse teema on turism ja ettevõtlikkus.   RSG Tromp Meesters on pikaajalise välissuhtluskogemusega kool, kes haldab rahvusvahelist Elos koolide võrgustikku.  Tänu sellele on THG õpilased osalenud veel lisaks mitmetes õpilasvahetustes Norras, Sloveenias, Portugalis.  Vahetusprojektides on osalenud saatvatena ka õpetajad, kes seeläbi on saanud rahvusvahelise suhtlemise kogemust. </a:t>
            </a:r>
            <a:endParaRPr lang="en-US" sz="1100" kern="1200" dirty="0" smtClean="0">
              <a:solidFill>
                <a:schemeClr val="tx1"/>
              </a:solidFill>
              <a:effectLst/>
              <a:latin typeface="+mn-lt"/>
              <a:ea typeface="+mn-ea"/>
              <a:cs typeface="+mn-cs"/>
            </a:endParaRPr>
          </a:p>
          <a:p>
            <a:pPr lvl="0">
              <a:spcBef>
                <a:spcPts val="0"/>
              </a:spcBef>
              <a:buNone/>
            </a:pPr>
            <a:endParaRPr dirty="0"/>
          </a:p>
        </p:txBody>
      </p:sp>
    </p:spTree>
    <p:extLst>
      <p:ext uri="{BB962C8B-B14F-4D97-AF65-F5344CB8AC3E}">
        <p14:creationId xmlns:p14="http://schemas.microsoft.com/office/powerpoint/2010/main" val="1848865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724956"/>
            <a:ext cx="5486400"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48706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724956"/>
            <a:ext cx="5486400"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3400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t"/>
              <a:t>‹#›</a:t>
            </a:fld>
            <a:endParaRPr lang="e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t" sz="1000">
                <a:solidFill>
                  <a:schemeClr val="dk2"/>
                </a:solidFill>
              </a:rPr>
              <a:t>‹#›</a:t>
            </a:fld>
            <a:endParaRPr lang="et"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eloseducation.info" TargetMode="External"/><Relationship Id="rId2" Type="http://schemas.openxmlformats.org/officeDocument/2006/relationships/hyperlink" Target="http://www.humg.edu.ee" TargetMode="Externa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slideshare.net/aniturribhi/elos-standard-powerpoint-english"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509800"/>
          </a:xfrm>
          <a:prstGeom prst="rect">
            <a:avLst/>
          </a:prstGeom>
        </p:spPr>
        <p:txBody>
          <a:bodyPr lIns="91425" tIns="91425" rIns="91425" bIns="91425" anchor="b" anchorCtr="0">
            <a:noAutofit/>
          </a:bodyPr>
          <a:lstStyle/>
          <a:p>
            <a:pPr lvl="0" rtl="0">
              <a:spcBef>
                <a:spcPts val="0"/>
              </a:spcBef>
              <a:buNone/>
            </a:pPr>
            <a:r>
              <a:rPr lang="et-EE" sz="4000" b="1" dirty="0" smtClean="0">
                <a:solidFill>
                  <a:srgbClr val="008000"/>
                </a:solidFill>
                <a:latin typeface="Calibri"/>
                <a:cs typeface="Calibri"/>
              </a:rPr>
              <a:t/>
            </a:r>
            <a:br>
              <a:rPr lang="et-EE" sz="4000" b="1" dirty="0" smtClean="0">
                <a:solidFill>
                  <a:srgbClr val="008000"/>
                </a:solidFill>
                <a:latin typeface="Calibri"/>
                <a:cs typeface="Calibri"/>
              </a:rPr>
            </a:br>
            <a:r>
              <a:rPr lang="et-EE" sz="4000" b="1" dirty="0" smtClean="0">
                <a:solidFill>
                  <a:srgbClr val="008000"/>
                </a:solidFill>
                <a:latin typeface="Calibri"/>
                <a:cs typeface="Calibri"/>
              </a:rPr>
              <a:t/>
            </a:r>
            <a:br>
              <a:rPr lang="et-EE" sz="4000" b="1" dirty="0" smtClean="0">
                <a:solidFill>
                  <a:srgbClr val="008000"/>
                </a:solidFill>
                <a:latin typeface="Calibri"/>
                <a:cs typeface="Calibri"/>
              </a:rPr>
            </a:br>
            <a:r>
              <a:rPr lang="et-EE" sz="4000" b="1" dirty="0">
                <a:solidFill>
                  <a:srgbClr val="008000"/>
                </a:solidFill>
                <a:latin typeface="Calibri"/>
                <a:cs typeface="Calibri"/>
              </a:rPr>
              <a:t/>
            </a:r>
            <a:br>
              <a:rPr lang="et-EE" sz="4000" b="1" dirty="0">
                <a:solidFill>
                  <a:srgbClr val="008000"/>
                </a:solidFill>
                <a:latin typeface="Calibri"/>
                <a:cs typeface="Calibri"/>
              </a:rPr>
            </a:br>
            <a:r>
              <a:rPr lang="et-EE" sz="4000" b="1" dirty="0" smtClean="0">
                <a:solidFill>
                  <a:srgbClr val="008000"/>
                </a:solidFill>
                <a:latin typeface="Calibri"/>
                <a:cs typeface="Calibri"/>
              </a:rPr>
              <a:t/>
            </a:r>
            <a:br>
              <a:rPr lang="et-EE" sz="4000" b="1" dirty="0" smtClean="0">
                <a:solidFill>
                  <a:srgbClr val="008000"/>
                </a:solidFill>
                <a:latin typeface="Calibri"/>
                <a:cs typeface="Calibri"/>
              </a:rPr>
            </a:br>
            <a:r>
              <a:rPr lang="et-EE" sz="4000" b="1" dirty="0">
                <a:solidFill>
                  <a:srgbClr val="008000"/>
                </a:solidFill>
                <a:latin typeface="Calibri"/>
                <a:cs typeface="Calibri"/>
              </a:rPr>
              <a:t/>
            </a:r>
            <a:br>
              <a:rPr lang="et-EE" sz="4000" b="1" dirty="0">
                <a:solidFill>
                  <a:srgbClr val="008000"/>
                </a:solidFill>
                <a:latin typeface="Calibri"/>
                <a:cs typeface="Calibri"/>
              </a:rPr>
            </a:br>
            <a:r>
              <a:rPr lang="et-EE" sz="4000" b="1" dirty="0" smtClean="0">
                <a:solidFill>
                  <a:srgbClr val="008000"/>
                </a:solidFill>
                <a:latin typeface="Calibri"/>
                <a:cs typeface="Calibri"/>
              </a:rPr>
              <a:t/>
            </a:r>
            <a:br>
              <a:rPr lang="et-EE" sz="4000" b="1" dirty="0" smtClean="0">
                <a:solidFill>
                  <a:srgbClr val="008000"/>
                </a:solidFill>
                <a:latin typeface="Calibri"/>
                <a:cs typeface="Calibri"/>
              </a:rPr>
            </a:br>
            <a:r>
              <a:rPr lang="et-EE" sz="4000" b="1" dirty="0">
                <a:solidFill>
                  <a:srgbClr val="008000"/>
                </a:solidFill>
                <a:latin typeface="Calibri"/>
                <a:cs typeface="Calibri"/>
              </a:rPr>
              <a:t/>
            </a:r>
            <a:br>
              <a:rPr lang="et-EE" sz="4000" b="1" dirty="0">
                <a:solidFill>
                  <a:srgbClr val="008000"/>
                </a:solidFill>
                <a:latin typeface="Calibri"/>
                <a:cs typeface="Calibri"/>
              </a:rPr>
            </a:br>
            <a:r>
              <a:rPr lang="et" sz="4000" b="1" dirty="0" smtClean="0">
                <a:solidFill>
                  <a:srgbClr val="008000"/>
                </a:solidFill>
                <a:latin typeface="Calibri"/>
                <a:cs typeface="Calibri"/>
              </a:rPr>
              <a:t>ELOS </a:t>
            </a:r>
            <a:r>
              <a:rPr lang="et-EE" sz="4000" b="1" dirty="0" smtClean="0">
                <a:solidFill>
                  <a:srgbClr val="008000"/>
                </a:solidFill>
                <a:latin typeface="Calibri"/>
                <a:cs typeface="Calibri"/>
              </a:rPr>
              <a:t>haridusprogrammi</a:t>
            </a:r>
            <a:br>
              <a:rPr lang="et-EE" sz="4000" b="1" dirty="0" smtClean="0">
                <a:solidFill>
                  <a:srgbClr val="008000"/>
                </a:solidFill>
                <a:latin typeface="Calibri"/>
                <a:cs typeface="Calibri"/>
              </a:rPr>
            </a:br>
            <a:r>
              <a:rPr lang="et" sz="4000" b="1" dirty="0" smtClean="0">
                <a:solidFill>
                  <a:srgbClr val="008000"/>
                </a:solidFill>
                <a:latin typeface="Calibri"/>
                <a:cs typeface="Calibri"/>
              </a:rPr>
              <a:t>kogemus</a:t>
            </a:r>
            <a:r>
              <a:rPr lang="et-EE" sz="4000" b="1" dirty="0" smtClean="0">
                <a:solidFill>
                  <a:srgbClr val="008000"/>
                </a:solidFill>
                <a:latin typeface="Calibri"/>
                <a:cs typeface="Calibri"/>
              </a:rPr>
              <a:t> </a:t>
            </a:r>
            <a:br>
              <a:rPr lang="et-EE" sz="4000" b="1" dirty="0" smtClean="0">
                <a:solidFill>
                  <a:srgbClr val="008000"/>
                </a:solidFill>
                <a:latin typeface="Calibri"/>
                <a:cs typeface="Calibri"/>
              </a:rPr>
            </a:br>
            <a:r>
              <a:rPr lang="et-EE" sz="4000" b="1" dirty="0" smtClean="0">
                <a:solidFill>
                  <a:srgbClr val="008000"/>
                </a:solidFill>
                <a:latin typeface="Calibri"/>
                <a:cs typeface="Calibri"/>
              </a:rPr>
              <a:t>Tallinna Humanitaargümaasiumis</a:t>
            </a:r>
            <a:endParaRPr lang="et" sz="4000" b="1" dirty="0">
              <a:solidFill>
                <a:srgbClr val="008000"/>
              </a:solidFill>
              <a:latin typeface="Calibri"/>
              <a:cs typeface="Calibri"/>
            </a:endParaRP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endParaRPr lang="et-EE" dirty="0" smtClean="0"/>
          </a:p>
          <a:p>
            <a:pPr lvl="0">
              <a:spcBef>
                <a:spcPts val="0"/>
              </a:spcBef>
              <a:buNone/>
            </a:pPr>
            <a:endParaRPr lang="et-EE" dirty="0"/>
          </a:p>
          <a:p>
            <a:pPr lvl="0">
              <a:spcBef>
                <a:spcPts val="0"/>
              </a:spcBef>
              <a:buNone/>
            </a:pPr>
            <a:r>
              <a:rPr lang="et-EE" dirty="0" smtClean="0">
                <a:solidFill>
                  <a:schemeClr val="tx1"/>
                </a:solidFill>
                <a:latin typeface="Calibri"/>
                <a:cs typeface="Calibri"/>
              </a:rPr>
              <a:t>Andrei Kante, </a:t>
            </a:r>
          </a:p>
          <a:p>
            <a:pPr lvl="0">
              <a:spcBef>
                <a:spcPts val="0"/>
              </a:spcBef>
              <a:buNone/>
            </a:pPr>
            <a:r>
              <a:rPr lang="et" dirty="0" smtClean="0">
                <a:solidFill>
                  <a:schemeClr val="tx1"/>
                </a:solidFill>
                <a:latin typeface="Calibri"/>
                <a:cs typeface="Calibri"/>
              </a:rPr>
              <a:t>Irina </a:t>
            </a:r>
            <a:r>
              <a:rPr lang="et" dirty="0">
                <a:solidFill>
                  <a:schemeClr val="tx1"/>
                </a:solidFill>
                <a:latin typeface="Calibri"/>
                <a:cs typeface="Calibri"/>
              </a:rPr>
              <a:t>Angelova, Hanna-Liis </a:t>
            </a:r>
            <a:r>
              <a:rPr lang="et" dirty="0" smtClean="0">
                <a:solidFill>
                  <a:schemeClr val="tx1"/>
                </a:solidFill>
                <a:latin typeface="Calibri"/>
                <a:cs typeface="Calibri"/>
              </a:rPr>
              <a:t>Kaarlõp-Nan</a:t>
            </a:r>
            <a:r>
              <a:rPr lang="et-EE" dirty="0" smtClean="0">
                <a:solidFill>
                  <a:schemeClr val="tx1"/>
                </a:solidFill>
                <a:latin typeface="Calibri"/>
                <a:cs typeface="Calibri"/>
              </a:rPr>
              <a:t>ì</a:t>
            </a:r>
            <a:endParaRPr lang="et" dirty="0">
              <a:solidFill>
                <a:schemeClr val="tx1"/>
              </a:solidFill>
              <a:latin typeface="Calibri"/>
              <a:cs typeface="Calibri"/>
            </a:endParaRPr>
          </a:p>
        </p:txBody>
      </p:sp>
      <p:sp>
        <p:nvSpPr>
          <p:cNvPr id="3" name="TextBox 2"/>
          <p:cNvSpPr txBox="1"/>
          <p:nvPr/>
        </p:nvSpPr>
        <p:spPr>
          <a:xfrm>
            <a:off x="968375" y="3802063"/>
            <a:ext cx="184666" cy="307777"/>
          </a:xfrm>
          <a:prstGeom prst="rect">
            <a:avLst/>
          </a:prstGeom>
          <a:noFill/>
        </p:spPr>
        <p:txBody>
          <a:bodyPr wrap="none" rtlCol="0">
            <a:spAutoFit/>
          </a:bodyPr>
          <a:lstStyle/>
          <a:p>
            <a:endParaRPr lang="en-US" dirty="0"/>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247" y="234415"/>
            <a:ext cx="1332191" cy="72783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738187"/>
            <a:ext cx="8520600" cy="279537"/>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t-EE" sz="2400" b="1" dirty="0" smtClean="0">
                <a:solidFill>
                  <a:srgbClr val="008000"/>
                </a:solidFill>
                <a:latin typeface="Calibri"/>
                <a:cs typeface="Calibri"/>
              </a:rPr>
              <a:t>TEGEVUSED EHK ELOS PRAKTIKAS</a:t>
            </a:r>
            <a:endParaRPr lang="et" sz="2400" b="1" dirty="0">
              <a:solidFill>
                <a:srgbClr val="008000"/>
              </a:solidFill>
              <a:latin typeface="Calibri"/>
              <a:cs typeface="Calibri"/>
            </a:endParaRPr>
          </a:p>
        </p:txBody>
      </p:sp>
      <p:sp>
        <p:nvSpPr>
          <p:cNvPr id="79" name="Shape 7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pPr>
            <a:r>
              <a:rPr lang="et-EE" dirty="0" smtClean="0">
                <a:solidFill>
                  <a:srgbClr val="000000"/>
                </a:solidFill>
              </a:rPr>
              <a:t>Tegevused kirjas kooli üldtööplaanis ja õpetajate tööplaanides. </a:t>
            </a:r>
          </a:p>
          <a:p>
            <a:pPr marL="342900" lvl="0" indent="-342900">
              <a:spcBef>
                <a:spcPts val="0"/>
              </a:spcBef>
              <a:buAutoNum type="arabicParenR"/>
            </a:pPr>
            <a:r>
              <a:rPr lang="et-EE" dirty="0" smtClean="0">
                <a:solidFill>
                  <a:srgbClr val="000000"/>
                </a:solidFill>
              </a:rPr>
              <a:t>Igal aastal üks temaatiline välisprojekt ja õpilasvahetus gümnaasiumis ja põhikoolis. Teemad nt keskkond, töötus, turism ja ettevõtlikkus.</a:t>
            </a:r>
          </a:p>
          <a:p>
            <a:pPr marL="342900" lvl="0" indent="-342900">
              <a:spcBef>
                <a:spcPts val="0"/>
              </a:spcBef>
              <a:buAutoNum type="arabicParenR"/>
            </a:pPr>
            <a:r>
              <a:rPr lang="et-EE" dirty="0" smtClean="0">
                <a:solidFill>
                  <a:srgbClr val="000000"/>
                </a:solidFill>
              </a:rPr>
              <a:t> Vähemalt üks CLIL projekt, nt sellel aastal ÜRO simulatsioon.</a:t>
            </a:r>
          </a:p>
          <a:p>
            <a:pPr marL="342900" lvl="0" indent="-342900">
              <a:spcBef>
                <a:spcPts val="0"/>
              </a:spcBef>
              <a:buAutoNum type="arabicParenR"/>
            </a:pPr>
            <a:r>
              <a:rPr lang="et-EE" dirty="0" smtClean="0">
                <a:solidFill>
                  <a:srgbClr val="000000"/>
                </a:solidFill>
              </a:rPr>
              <a:t>Hindamine: õpilase enesereflektsioon, õpetaja tähelepanekud, sotsiaalainete komplekseksam´.</a:t>
            </a:r>
          </a:p>
          <a:p>
            <a:pPr marL="342900" lvl="0" indent="-342900">
              <a:spcBef>
                <a:spcPts val="0"/>
              </a:spcBef>
              <a:buAutoNum type="arabicParenR"/>
            </a:pPr>
            <a:r>
              <a:rPr lang="et-EE" dirty="0">
                <a:solidFill>
                  <a:srgbClr val="000000"/>
                </a:solidFill>
              </a:rPr>
              <a:t>T</a:t>
            </a:r>
            <a:r>
              <a:rPr lang="et-EE" dirty="0" smtClean="0">
                <a:solidFill>
                  <a:srgbClr val="000000"/>
                </a:solidFill>
              </a:rPr>
              <a:t>emaatilised ainenädalad, esseekonkurss</a:t>
            </a:r>
          </a:p>
          <a:p>
            <a:pPr lvl="2"/>
            <a:r>
              <a:rPr lang="en-US" dirty="0" smtClean="0">
                <a:solidFill>
                  <a:srgbClr val="000000"/>
                </a:solidFill>
              </a:rPr>
              <a:t>N</a:t>
            </a:r>
            <a:r>
              <a:rPr lang="et-EE" dirty="0" smtClean="0">
                <a:solidFill>
                  <a:srgbClr val="000000"/>
                </a:solidFill>
              </a:rPr>
              <a:t>t sotsiaalainete nädal, eesti keele nädal, inglise keele nädal = keskendutakse ELOS teemadele oma vaatepunktist lähtuvalt</a:t>
            </a:r>
          </a:p>
          <a:p>
            <a:pPr lvl="2"/>
            <a:endParaRPr lang="et-EE" dirty="0" smtClean="0">
              <a:solidFill>
                <a:srgbClr val="000000"/>
              </a:solidFill>
            </a:endParaRPr>
          </a:p>
          <a:p>
            <a:pPr lvl="2"/>
            <a:endParaRPr lang="et-EE" dirty="0" smtClean="0">
              <a:solidFill>
                <a:srgbClr val="000000"/>
              </a:solidFill>
            </a:endParaRPr>
          </a:p>
          <a:p>
            <a:pPr lvl="2"/>
            <a:endParaRPr lang="et-EE" dirty="0" smtClean="0">
              <a:solidFill>
                <a:srgbClr val="000000"/>
              </a:solidFill>
            </a:endParaRPr>
          </a:p>
          <a:p>
            <a:pPr marL="342900" lvl="0" indent="-342900">
              <a:spcBef>
                <a:spcPts val="0"/>
              </a:spcBef>
              <a:buAutoNum type="arabicParenR"/>
            </a:pPr>
            <a:endParaRPr lang="et-EE" dirty="0" smtClean="0">
              <a:solidFill>
                <a:srgbClr val="000000"/>
              </a:solidFill>
            </a:endParaRP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122" y="123290"/>
            <a:ext cx="1332191" cy="72783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endParaRPr lang="en-US" dirty="0"/>
          </a:p>
        </p:txBody>
      </p:sp>
      <p:sp>
        <p:nvSpPr>
          <p:cNvPr id="3" name="Text Placeholder 2"/>
          <p:cNvSpPr>
            <a:spLocks noGrp="1"/>
          </p:cNvSpPr>
          <p:nvPr>
            <p:ph type="body" idx="1"/>
          </p:nvPr>
        </p:nvSpPr>
        <p:spPr/>
        <p:txBody>
          <a:bodyPr/>
          <a:lstStyle/>
          <a:p>
            <a:endParaRPr lang="en-US"/>
          </a:p>
        </p:txBody>
      </p:sp>
      <p:pic>
        <p:nvPicPr>
          <p:cNvPr id="4" name="Picture 2" descr="ikea auto dubb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08" y="-308216"/>
            <a:ext cx="9271828" cy="761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62592" y="174863"/>
            <a:ext cx="7813064" cy="615553"/>
          </a:xfrm>
          <a:prstGeom prst="rect">
            <a:avLst/>
          </a:prstGeom>
          <a:noFill/>
        </p:spPr>
        <p:txBody>
          <a:bodyPr wrap="square" rtlCol="0">
            <a:spAutoFit/>
          </a:bodyPr>
          <a:lstStyle/>
          <a:p>
            <a:r>
              <a:rPr lang="en-US" sz="3400" b="1" dirty="0" err="1" smtClean="0">
                <a:solidFill>
                  <a:srgbClr val="008000"/>
                </a:solidFill>
                <a:latin typeface="Calibri"/>
                <a:cs typeface="Calibri"/>
              </a:rPr>
              <a:t>Kuhu</a:t>
            </a:r>
            <a:r>
              <a:rPr lang="en-US" sz="3400" b="1" dirty="0" smtClean="0">
                <a:solidFill>
                  <a:srgbClr val="008000"/>
                </a:solidFill>
                <a:latin typeface="Calibri"/>
                <a:cs typeface="Calibri"/>
              </a:rPr>
              <a:t> </a:t>
            </a:r>
            <a:r>
              <a:rPr lang="en-US" sz="3400" b="1" dirty="0" err="1" smtClean="0">
                <a:solidFill>
                  <a:srgbClr val="008000"/>
                </a:solidFill>
                <a:latin typeface="Calibri"/>
                <a:cs typeface="Calibri"/>
              </a:rPr>
              <a:t>edasi</a:t>
            </a:r>
            <a:r>
              <a:rPr lang="en-US" sz="3400" b="1" dirty="0" smtClean="0">
                <a:solidFill>
                  <a:srgbClr val="008000"/>
                </a:solidFill>
                <a:latin typeface="Calibri"/>
                <a:cs typeface="Calibri"/>
              </a:rPr>
              <a:t>?</a:t>
            </a:r>
            <a:endParaRPr lang="en-US" sz="3400" b="1" dirty="0">
              <a:solidFill>
                <a:srgbClr val="008000"/>
              </a:solidFill>
              <a:latin typeface="Calibri"/>
              <a:cs typeface="Calibri"/>
            </a:endParaRPr>
          </a:p>
        </p:txBody>
      </p:sp>
    </p:spTree>
    <p:extLst>
      <p:ext uri="{BB962C8B-B14F-4D97-AF65-F5344CB8AC3E}">
        <p14:creationId xmlns:p14="http://schemas.microsoft.com/office/powerpoint/2010/main" val="182650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150" y="579775"/>
            <a:ext cx="8520600" cy="572700"/>
          </a:xfrm>
        </p:spPr>
        <p:txBody>
          <a:bodyPr/>
          <a:lstStyle/>
          <a:p>
            <a:r>
              <a:rPr lang="en-US" b="1" dirty="0" err="1" smtClean="0">
                <a:solidFill>
                  <a:srgbClr val="008000"/>
                </a:solidFill>
                <a:latin typeface="Calibri"/>
                <a:cs typeface="Calibri"/>
              </a:rPr>
              <a:t>Mõtteid</a:t>
            </a:r>
            <a:endParaRPr lang="en-US" b="1" dirty="0">
              <a:solidFill>
                <a:srgbClr val="008000"/>
              </a:solidFill>
              <a:latin typeface="Calibri"/>
              <a:cs typeface="Calibri"/>
            </a:endParaRPr>
          </a:p>
        </p:txBody>
      </p:sp>
      <p:sp>
        <p:nvSpPr>
          <p:cNvPr id="3" name="Text Placeholder 2"/>
          <p:cNvSpPr>
            <a:spLocks noGrp="1"/>
          </p:cNvSpPr>
          <p:nvPr>
            <p:ph type="body" idx="1"/>
          </p:nvPr>
        </p:nvSpPr>
        <p:spPr/>
        <p:txBody>
          <a:bodyPr/>
          <a:lstStyle/>
          <a:p>
            <a:pPr marL="12700" indent="-285750" eaLnBrk="1" hangingPunct="1">
              <a:lnSpc>
                <a:spcPct val="100000"/>
              </a:lnSpc>
              <a:buFont typeface="Arial"/>
              <a:buChar char="•"/>
            </a:pPr>
            <a:r>
              <a:rPr lang="et-EE" altLang="en-US" sz="2400" dirty="0" smtClean="0">
                <a:solidFill>
                  <a:srgbClr val="000000"/>
                </a:solidFill>
                <a:latin typeface="Calibri"/>
                <a:cs typeface="Calibri"/>
              </a:rPr>
              <a:t>ELOS </a:t>
            </a:r>
            <a:r>
              <a:rPr lang="et-EE" altLang="en-US" sz="2400" dirty="0">
                <a:solidFill>
                  <a:srgbClr val="000000"/>
                </a:solidFill>
                <a:latin typeface="Calibri"/>
                <a:cs typeface="Calibri"/>
              </a:rPr>
              <a:t>ei ole ainult õppekava</a:t>
            </a:r>
            <a:endParaRPr lang="en-US" altLang="en-US" sz="2400" dirty="0">
              <a:solidFill>
                <a:srgbClr val="000000"/>
              </a:solidFill>
              <a:latin typeface="Calibri"/>
              <a:cs typeface="Calibri"/>
            </a:endParaRPr>
          </a:p>
          <a:p>
            <a:pPr marL="12700" indent="-285750" eaLnBrk="1" hangingPunct="1">
              <a:lnSpc>
                <a:spcPct val="100000"/>
              </a:lnSpc>
              <a:buFont typeface="Arial"/>
              <a:buChar char="•"/>
            </a:pPr>
            <a:r>
              <a:rPr lang="et-EE" altLang="en-US" sz="2400" dirty="0" smtClean="0">
                <a:solidFill>
                  <a:srgbClr val="000000"/>
                </a:solidFill>
                <a:latin typeface="Calibri"/>
                <a:cs typeface="Calibri"/>
              </a:rPr>
              <a:t>on </a:t>
            </a:r>
            <a:r>
              <a:rPr lang="et-EE" altLang="en-US" sz="2400" dirty="0">
                <a:solidFill>
                  <a:srgbClr val="000000"/>
                </a:solidFill>
                <a:latin typeface="Calibri"/>
                <a:cs typeface="Calibri"/>
              </a:rPr>
              <a:t>seotud ka poliitiliste otsustustega (õppekava, töökohad jne</a:t>
            </a:r>
            <a:r>
              <a:rPr lang="et-EE" altLang="en-US" sz="2400" dirty="0" smtClean="0">
                <a:solidFill>
                  <a:srgbClr val="000000"/>
                </a:solidFill>
                <a:latin typeface="Calibri"/>
                <a:cs typeface="Calibri"/>
              </a:rPr>
              <a:t>)</a:t>
            </a:r>
            <a:endParaRPr lang="en-US" altLang="en-US" sz="2400" dirty="0" smtClean="0">
              <a:solidFill>
                <a:srgbClr val="000000"/>
              </a:solidFill>
              <a:latin typeface="Calibri"/>
              <a:cs typeface="Calibri"/>
            </a:endParaRPr>
          </a:p>
          <a:p>
            <a:pPr marL="12700" indent="-285750" eaLnBrk="1" hangingPunct="1">
              <a:lnSpc>
                <a:spcPct val="100000"/>
              </a:lnSpc>
              <a:buFont typeface="Arial"/>
              <a:buChar char="•"/>
            </a:pPr>
            <a:r>
              <a:rPr lang="et-EE" altLang="en-US" sz="2400" dirty="0" smtClean="0">
                <a:solidFill>
                  <a:srgbClr val="000000"/>
                </a:solidFill>
                <a:latin typeface="Calibri"/>
                <a:cs typeface="Calibri"/>
              </a:rPr>
              <a:t>puudutab </a:t>
            </a:r>
            <a:r>
              <a:rPr lang="et-EE" altLang="en-US" sz="2400" dirty="0">
                <a:solidFill>
                  <a:srgbClr val="000000"/>
                </a:solidFill>
                <a:latin typeface="Calibri"/>
                <a:cs typeface="Calibri"/>
              </a:rPr>
              <a:t>seda, </a:t>
            </a:r>
            <a:r>
              <a:rPr lang="et-EE" altLang="en-US" sz="2400" u="sng" dirty="0">
                <a:solidFill>
                  <a:srgbClr val="000000"/>
                </a:solidFill>
                <a:latin typeface="Calibri"/>
                <a:cs typeface="Calibri"/>
              </a:rPr>
              <a:t>mida ja kuidas </a:t>
            </a:r>
            <a:r>
              <a:rPr lang="et-EE" altLang="en-US" sz="2400" dirty="0">
                <a:solidFill>
                  <a:srgbClr val="000000"/>
                </a:solidFill>
                <a:latin typeface="Calibri"/>
                <a:cs typeface="Calibri"/>
              </a:rPr>
              <a:t>me </a:t>
            </a:r>
            <a:r>
              <a:rPr lang="et-EE" altLang="en-US" sz="2400" dirty="0" smtClean="0">
                <a:solidFill>
                  <a:srgbClr val="000000"/>
                </a:solidFill>
                <a:latin typeface="Calibri"/>
                <a:cs typeface="Calibri"/>
              </a:rPr>
              <a:t>õpetame</a:t>
            </a:r>
            <a:endParaRPr lang="en-US" altLang="en-US" sz="2400" dirty="0" smtClean="0">
              <a:solidFill>
                <a:srgbClr val="000000"/>
              </a:solidFill>
              <a:latin typeface="Calibri"/>
              <a:cs typeface="Calibri"/>
            </a:endParaRPr>
          </a:p>
          <a:p>
            <a:pPr marL="12700" indent="-285750" eaLnBrk="1" hangingPunct="1">
              <a:lnSpc>
                <a:spcPct val="100000"/>
              </a:lnSpc>
              <a:buFont typeface="Arial"/>
              <a:buChar char="•"/>
            </a:pPr>
            <a:r>
              <a:rPr lang="et-EE" altLang="en-US" sz="2400" dirty="0">
                <a:solidFill>
                  <a:srgbClr val="000000"/>
                </a:solidFill>
                <a:latin typeface="Calibri"/>
                <a:cs typeface="Calibri"/>
              </a:rPr>
              <a:t>s</a:t>
            </a:r>
            <a:r>
              <a:rPr lang="et-EE" altLang="en-US" sz="2400" dirty="0" smtClean="0">
                <a:solidFill>
                  <a:srgbClr val="000000"/>
                </a:solidFill>
                <a:latin typeface="Calibri"/>
                <a:cs typeface="Calibri"/>
              </a:rPr>
              <a:t>eotud </a:t>
            </a:r>
            <a:r>
              <a:rPr lang="et-EE" altLang="en-US" sz="2400" dirty="0">
                <a:solidFill>
                  <a:srgbClr val="000000"/>
                </a:solidFill>
                <a:latin typeface="Calibri"/>
                <a:cs typeface="Calibri"/>
              </a:rPr>
              <a:t>ka kooli füüsilise </a:t>
            </a:r>
            <a:r>
              <a:rPr lang="et-EE" altLang="en-US" sz="2400" dirty="0" smtClean="0">
                <a:solidFill>
                  <a:srgbClr val="000000"/>
                </a:solidFill>
                <a:latin typeface="Calibri"/>
                <a:cs typeface="Calibri"/>
              </a:rPr>
              <a:t>keskkonnaga</a:t>
            </a:r>
            <a:endParaRPr lang="en-US" altLang="en-US" sz="2400" dirty="0" smtClean="0">
              <a:solidFill>
                <a:srgbClr val="000000"/>
              </a:solidFill>
              <a:latin typeface="Calibri"/>
              <a:cs typeface="Calibri"/>
            </a:endParaRPr>
          </a:p>
          <a:p>
            <a:pPr marL="12700" indent="-285750" eaLnBrk="1" hangingPunct="1">
              <a:lnSpc>
                <a:spcPct val="100000"/>
              </a:lnSpc>
              <a:buFont typeface="Arial"/>
              <a:buChar char="•"/>
            </a:pPr>
            <a:r>
              <a:rPr lang="et-EE" altLang="en-US" sz="2400" dirty="0" smtClean="0">
                <a:solidFill>
                  <a:srgbClr val="000000"/>
                </a:solidFill>
                <a:latin typeface="Calibri"/>
                <a:cs typeface="Calibri"/>
              </a:rPr>
              <a:t>Mõjutatud </a:t>
            </a:r>
            <a:r>
              <a:rPr lang="et-EE" altLang="en-US" sz="2400" dirty="0">
                <a:solidFill>
                  <a:srgbClr val="000000"/>
                </a:solidFill>
                <a:latin typeface="Calibri"/>
                <a:cs typeface="Calibri"/>
              </a:rPr>
              <a:t>sellest, mida rahastame; mida hindame ja </a:t>
            </a:r>
            <a:r>
              <a:rPr lang="et-EE" altLang="en-US" sz="2400" dirty="0" smtClean="0">
                <a:solidFill>
                  <a:srgbClr val="000000"/>
                </a:solidFill>
                <a:latin typeface="Calibri"/>
                <a:cs typeface="Calibri"/>
              </a:rPr>
              <a:t>tagasisidestame</a:t>
            </a:r>
            <a:endParaRPr lang="en-US" altLang="en-US" sz="2400" dirty="0">
              <a:solidFill>
                <a:srgbClr val="000000"/>
              </a:solidFill>
              <a:latin typeface="Calibri"/>
              <a:cs typeface="Calibri"/>
            </a:endParaRPr>
          </a:p>
          <a:p>
            <a:endParaRPr lang="en-US" dirty="0">
              <a:solidFill>
                <a:srgbClr val="000000"/>
              </a:solidFill>
            </a:endParaRPr>
          </a:p>
        </p:txBody>
      </p:sp>
      <p:pic>
        <p:nvPicPr>
          <p:cNvPr id="4" name="Picture 3" descr="Screen Shot 2017-03-13 at 23.00.1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9" y="0"/>
            <a:ext cx="1332191" cy="727831"/>
          </a:xfrm>
          <a:prstGeom prst="rect">
            <a:avLst/>
          </a:prstGeom>
        </p:spPr>
      </p:pic>
    </p:spTree>
    <p:extLst>
      <p:ext uri="{BB962C8B-B14F-4D97-AF65-F5344CB8AC3E}">
        <p14:creationId xmlns:p14="http://schemas.microsoft.com/office/powerpoint/2010/main" val="3311878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595313"/>
            <a:ext cx="8520600" cy="422412"/>
          </a:xfrm>
        </p:spPr>
        <p:txBody>
          <a:bodyPr/>
          <a:lstStyle/>
          <a:p>
            <a:r>
              <a:rPr lang="en-US" b="1" dirty="0" err="1" smtClean="0">
                <a:solidFill>
                  <a:srgbClr val="008000"/>
                </a:solidFill>
                <a:latin typeface="Calibri"/>
                <a:cs typeface="Calibri"/>
              </a:rPr>
              <a:t>Mõju</a:t>
            </a:r>
            <a:r>
              <a:rPr lang="en-US" b="1" dirty="0" smtClean="0">
                <a:solidFill>
                  <a:srgbClr val="008000"/>
                </a:solidFill>
                <a:latin typeface="Calibri"/>
                <a:cs typeface="Calibri"/>
              </a:rPr>
              <a:t> </a:t>
            </a:r>
            <a:r>
              <a:rPr lang="en-US" b="1" dirty="0" err="1" smtClean="0">
                <a:solidFill>
                  <a:srgbClr val="008000"/>
                </a:solidFill>
                <a:latin typeface="Calibri"/>
                <a:cs typeface="Calibri"/>
              </a:rPr>
              <a:t>haridusele</a:t>
            </a:r>
            <a:r>
              <a:rPr lang="et-EE" b="1" dirty="0" smtClean="0">
                <a:solidFill>
                  <a:srgbClr val="008000"/>
                </a:solidFill>
                <a:latin typeface="Calibri"/>
                <a:cs typeface="Calibri"/>
              </a:rPr>
              <a:t>: õpilane ja õpetaja</a:t>
            </a:r>
            <a:endParaRPr lang="en-US" b="1" dirty="0">
              <a:solidFill>
                <a:srgbClr val="008000"/>
              </a:solidFill>
              <a:latin typeface="Calibri"/>
              <a:cs typeface="Calibri"/>
            </a:endParaRPr>
          </a:p>
        </p:txBody>
      </p:sp>
      <p:sp>
        <p:nvSpPr>
          <p:cNvPr id="3" name="Text Placeholder 2"/>
          <p:cNvSpPr>
            <a:spLocks noGrp="1"/>
          </p:cNvSpPr>
          <p:nvPr>
            <p:ph type="body" idx="1"/>
          </p:nvPr>
        </p:nvSpPr>
        <p:spPr>
          <a:xfrm>
            <a:off x="311700" y="1152475"/>
            <a:ext cx="4271228" cy="3416400"/>
          </a:xfrm>
        </p:spPr>
        <p:txBody>
          <a:bodyPr/>
          <a:lstStyle/>
          <a:p>
            <a:pPr marL="342900" indent="-342900">
              <a:buFont typeface="Arial"/>
              <a:buChar char="•"/>
            </a:pPr>
            <a:r>
              <a:rPr lang="et-EE" sz="2000" dirty="0" smtClean="0">
                <a:solidFill>
                  <a:srgbClr val="000000"/>
                </a:solidFill>
              </a:rPr>
              <a:t>Kõigi </a:t>
            </a:r>
            <a:r>
              <a:rPr lang="et-EE" sz="2000" dirty="0">
                <a:solidFill>
                  <a:srgbClr val="000000"/>
                </a:solidFill>
              </a:rPr>
              <a:t>osapoolte kaasatus</a:t>
            </a:r>
            <a:endParaRPr lang="en-CA" sz="2000" dirty="0">
              <a:solidFill>
                <a:srgbClr val="000000"/>
              </a:solidFill>
            </a:endParaRPr>
          </a:p>
          <a:p>
            <a:pPr marL="342900" indent="-342900">
              <a:buFont typeface="Arial"/>
              <a:buChar char="•"/>
            </a:pPr>
            <a:r>
              <a:rPr lang="et-EE" sz="2000" dirty="0" smtClean="0">
                <a:solidFill>
                  <a:srgbClr val="000000"/>
                </a:solidFill>
              </a:rPr>
              <a:t>Õppimine </a:t>
            </a:r>
            <a:r>
              <a:rPr lang="et-EE" sz="2000" dirty="0">
                <a:solidFill>
                  <a:srgbClr val="000000"/>
                </a:solidFill>
              </a:rPr>
              <a:t>on </a:t>
            </a:r>
            <a:r>
              <a:rPr lang="et-EE" sz="2000" dirty="0" smtClean="0">
                <a:solidFill>
                  <a:srgbClr val="000000"/>
                </a:solidFill>
              </a:rPr>
              <a:t>tähenduslik</a:t>
            </a:r>
          </a:p>
          <a:p>
            <a:pPr marL="342900" indent="-342900">
              <a:buFont typeface="Arial"/>
              <a:buChar char="•"/>
            </a:pPr>
            <a:r>
              <a:rPr lang="et-EE" sz="2000" dirty="0" smtClean="0">
                <a:solidFill>
                  <a:srgbClr val="000000"/>
                </a:solidFill>
              </a:rPr>
              <a:t>Erinevate pädevuste ja oskuste </a:t>
            </a:r>
            <a:r>
              <a:rPr lang="et-EE" sz="2000" dirty="0">
                <a:solidFill>
                  <a:srgbClr val="000000"/>
                </a:solidFill>
              </a:rPr>
              <a:t>areng </a:t>
            </a:r>
            <a:r>
              <a:rPr lang="et-EE" sz="2000" dirty="0" smtClean="0">
                <a:solidFill>
                  <a:srgbClr val="000000"/>
                </a:solidFill>
              </a:rPr>
              <a:t>näiteks:</a:t>
            </a:r>
            <a:r>
              <a:rPr lang="en-CA" sz="2000" dirty="0">
                <a:solidFill>
                  <a:srgbClr val="000000"/>
                </a:solidFill>
              </a:rPr>
              <a:t> </a:t>
            </a:r>
            <a:r>
              <a:rPr lang="et-EE" sz="2000" dirty="0" smtClean="0">
                <a:solidFill>
                  <a:srgbClr val="000000"/>
                </a:solidFill>
              </a:rPr>
              <a:t>koostööoskus</a:t>
            </a:r>
            <a:r>
              <a:rPr lang="en-CA" sz="2000" dirty="0" smtClean="0">
                <a:solidFill>
                  <a:srgbClr val="000000"/>
                </a:solidFill>
              </a:rPr>
              <a:t>, </a:t>
            </a:r>
            <a:r>
              <a:rPr lang="et-EE" sz="2000" dirty="0" smtClean="0">
                <a:solidFill>
                  <a:srgbClr val="000000"/>
                </a:solidFill>
              </a:rPr>
              <a:t>suhtlusoskus</a:t>
            </a:r>
            <a:r>
              <a:rPr lang="en-CA" sz="2000" dirty="0" smtClean="0">
                <a:solidFill>
                  <a:srgbClr val="000000"/>
                </a:solidFill>
              </a:rPr>
              <a:t>, </a:t>
            </a:r>
            <a:r>
              <a:rPr lang="en-CA" sz="2000" dirty="0" err="1" smtClean="0">
                <a:solidFill>
                  <a:srgbClr val="000000"/>
                </a:solidFill>
              </a:rPr>
              <a:t>õ</a:t>
            </a:r>
            <a:r>
              <a:rPr lang="et-EE" sz="2000" dirty="0" smtClean="0">
                <a:solidFill>
                  <a:srgbClr val="000000"/>
                </a:solidFill>
              </a:rPr>
              <a:t>pioskused, eneseregulatsiooni paranemine</a:t>
            </a:r>
          </a:p>
          <a:p>
            <a:endParaRPr lang="en-CA" sz="2000" dirty="0">
              <a:solidFill>
                <a:srgbClr val="000000"/>
              </a:solidFill>
            </a:endParaRPr>
          </a:p>
          <a:p>
            <a:endParaRPr lang="en-US" sz="2000" dirty="0">
              <a:solidFill>
                <a:srgbClr val="000000"/>
              </a:solidFill>
            </a:endParaRPr>
          </a:p>
        </p:txBody>
      </p:sp>
      <p:pic>
        <p:nvPicPr>
          <p:cNvPr id="4" name="Picture 3" descr="Screen Shot 2017-03-13 at 23.00.1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72" y="0"/>
            <a:ext cx="1332191" cy="727831"/>
          </a:xfrm>
          <a:prstGeom prst="rect">
            <a:avLst/>
          </a:prstGeom>
        </p:spPr>
      </p:pic>
      <p:sp>
        <p:nvSpPr>
          <p:cNvPr id="5" name="TextBox 4"/>
          <p:cNvSpPr txBox="1"/>
          <p:nvPr/>
        </p:nvSpPr>
        <p:spPr>
          <a:xfrm>
            <a:off x="4582928" y="1251650"/>
            <a:ext cx="4249372" cy="3785652"/>
          </a:xfrm>
          <a:prstGeom prst="rect">
            <a:avLst/>
          </a:prstGeom>
          <a:noFill/>
        </p:spPr>
        <p:txBody>
          <a:bodyPr wrap="square" rtlCol="0">
            <a:spAutoFit/>
          </a:bodyPr>
          <a:lstStyle/>
          <a:p>
            <a:pPr marL="342900" indent="-342900">
              <a:buFont typeface="Arial"/>
              <a:buChar char="•"/>
            </a:pPr>
            <a:r>
              <a:rPr lang="et-EE" sz="2000" dirty="0" smtClean="0"/>
              <a:t>Suhete </a:t>
            </a:r>
            <a:r>
              <a:rPr lang="et-EE" sz="2000" dirty="0"/>
              <a:t>paranemine </a:t>
            </a:r>
            <a:endParaRPr lang="en-CA" sz="2000" dirty="0"/>
          </a:p>
          <a:p>
            <a:endParaRPr lang="et-EE" sz="2000" dirty="0" smtClean="0"/>
          </a:p>
          <a:p>
            <a:pPr marL="342900" indent="-342900">
              <a:buFont typeface="Arial"/>
              <a:buChar char="•"/>
            </a:pPr>
            <a:r>
              <a:rPr lang="et-EE" sz="2000" dirty="0" smtClean="0"/>
              <a:t>Loovuse </a:t>
            </a:r>
            <a:r>
              <a:rPr lang="et-EE" sz="2000" dirty="0"/>
              <a:t>avanemine</a:t>
            </a:r>
            <a:endParaRPr lang="en-CA" sz="2000" dirty="0"/>
          </a:p>
          <a:p>
            <a:endParaRPr lang="et-EE" sz="2000" dirty="0" smtClean="0"/>
          </a:p>
          <a:p>
            <a:pPr marL="342900" indent="-342900">
              <a:buFont typeface="Arial"/>
              <a:buChar char="•"/>
            </a:pPr>
            <a:r>
              <a:rPr lang="et-EE" sz="2000" dirty="0" smtClean="0"/>
              <a:t>Vastutustunne</a:t>
            </a:r>
            <a:endParaRPr lang="en-CA" sz="2000" dirty="0"/>
          </a:p>
          <a:p>
            <a:endParaRPr lang="et-EE" sz="2000" dirty="0" smtClean="0"/>
          </a:p>
          <a:p>
            <a:pPr marL="342900" indent="-342900">
              <a:buFont typeface="Arial"/>
              <a:buChar char="•"/>
            </a:pPr>
            <a:r>
              <a:rPr lang="et-EE" sz="2000" dirty="0" smtClean="0"/>
              <a:t>Identiteedi mõtestamine, aktiivseks Eesti, Euroopa ja maailmakodanikuks kasvamine</a:t>
            </a:r>
            <a:endParaRPr lang="en-CA" sz="2000" dirty="0"/>
          </a:p>
          <a:p>
            <a:endParaRPr lang="et-EE" sz="2000" dirty="0" smtClean="0"/>
          </a:p>
          <a:p>
            <a:pPr marL="342900" indent="-342900">
              <a:buFont typeface="Arial"/>
              <a:buChar char="•"/>
            </a:pPr>
            <a:r>
              <a:rPr lang="et-EE" sz="2000" dirty="0" smtClean="0"/>
              <a:t>Teistest </a:t>
            </a:r>
            <a:r>
              <a:rPr lang="et-EE" sz="2000" dirty="0"/>
              <a:t>hoolimine, solidaarsus</a:t>
            </a:r>
            <a:endParaRPr lang="en-CA" sz="2000" dirty="0"/>
          </a:p>
          <a:p>
            <a:endParaRPr lang="en-US" sz="2000" dirty="0"/>
          </a:p>
        </p:txBody>
      </p:sp>
    </p:spTree>
    <p:extLst>
      <p:ext uri="{BB962C8B-B14F-4D97-AF65-F5344CB8AC3E}">
        <p14:creationId xmlns:p14="http://schemas.microsoft.com/office/powerpoint/2010/main" val="285367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pPr algn="ctr"/>
            <a:r>
              <a:rPr lang="en-US" sz="3600" i="1" dirty="0" err="1" smtClean="0">
                <a:solidFill>
                  <a:srgbClr val="008000"/>
                </a:solidFill>
              </a:rPr>
              <a:t>Maailm</a:t>
            </a:r>
            <a:r>
              <a:rPr lang="en-US" sz="3600" i="1" dirty="0" smtClean="0">
                <a:solidFill>
                  <a:srgbClr val="008000"/>
                </a:solidFill>
              </a:rPr>
              <a:t> </a:t>
            </a:r>
            <a:r>
              <a:rPr lang="en-US" sz="3600" i="1" dirty="0" err="1" smtClean="0">
                <a:solidFill>
                  <a:srgbClr val="008000"/>
                </a:solidFill>
              </a:rPr>
              <a:t>meie</a:t>
            </a:r>
            <a:r>
              <a:rPr lang="en-US" sz="3600" i="1" dirty="0" smtClean="0">
                <a:solidFill>
                  <a:srgbClr val="008000"/>
                </a:solidFill>
              </a:rPr>
              <a:t> </a:t>
            </a:r>
            <a:r>
              <a:rPr lang="en-US" sz="3600" i="1" dirty="0" err="1" smtClean="0">
                <a:solidFill>
                  <a:srgbClr val="008000"/>
                </a:solidFill>
              </a:rPr>
              <a:t>ümber</a:t>
            </a:r>
            <a:r>
              <a:rPr lang="en-US" sz="3600" i="1" dirty="0" smtClean="0">
                <a:solidFill>
                  <a:srgbClr val="008000"/>
                </a:solidFill>
              </a:rPr>
              <a:t> </a:t>
            </a:r>
            <a:r>
              <a:rPr lang="en-US" sz="3600" i="1" dirty="0" err="1" smtClean="0">
                <a:solidFill>
                  <a:srgbClr val="008000"/>
                </a:solidFill>
              </a:rPr>
              <a:t>muutub</a:t>
            </a:r>
            <a:r>
              <a:rPr lang="en-US" sz="3600" i="1" dirty="0" smtClean="0">
                <a:solidFill>
                  <a:srgbClr val="008000"/>
                </a:solidFill>
              </a:rPr>
              <a:t>, </a:t>
            </a:r>
            <a:r>
              <a:rPr lang="en-US" sz="3600" i="1" dirty="0" err="1" smtClean="0">
                <a:solidFill>
                  <a:srgbClr val="008000"/>
                </a:solidFill>
              </a:rPr>
              <a:t>kui</a:t>
            </a:r>
            <a:r>
              <a:rPr lang="en-US" sz="3600" i="1" dirty="0" smtClean="0">
                <a:solidFill>
                  <a:srgbClr val="008000"/>
                </a:solidFill>
              </a:rPr>
              <a:t> me </a:t>
            </a:r>
            <a:r>
              <a:rPr lang="en-US" sz="3600" i="1" dirty="0" err="1" smtClean="0">
                <a:solidFill>
                  <a:srgbClr val="008000"/>
                </a:solidFill>
              </a:rPr>
              <a:t>teda</a:t>
            </a:r>
            <a:r>
              <a:rPr lang="en-US" sz="3600" i="1" dirty="0" smtClean="0">
                <a:solidFill>
                  <a:srgbClr val="008000"/>
                </a:solidFill>
              </a:rPr>
              <a:t> </a:t>
            </a:r>
            <a:r>
              <a:rPr lang="en-US" sz="3600" i="1" dirty="0" err="1" smtClean="0">
                <a:solidFill>
                  <a:srgbClr val="008000"/>
                </a:solidFill>
              </a:rPr>
              <a:t>puutume</a:t>
            </a:r>
            <a:r>
              <a:rPr lang="en-US" sz="3600" i="1" dirty="0" smtClean="0">
                <a:solidFill>
                  <a:srgbClr val="008000"/>
                </a:solidFill>
              </a:rPr>
              <a:t>, </a:t>
            </a:r>
            <a:r>
              <a:rPr lang="en-US" sz="3600" i="1" dirty="0" err="1" smtClean="0">
                <a:solidFill>
                  <a:srgbClr val="008000"/>
                </a:solidFill>
              </a:rPr>
              <a:t>ja</a:t>
            </a:r>
            <a:r>
              <a:rPr lang="en-US" sz="3600" i="1" dirty="0" smtClean="0">
                <a:solidFill>
                  <a:srgbClr val="008000"/>
                </a:solidFill>
              </a:rPr>
              <a:t> me </a:t>
            </a:r>
            <a:r>
              <a:rPr lang="en-US" sz="3600" i="1" dirty="0" err="1" smtClean="0">
                <a:solidFill>
                  <a:srgbClr val="008000"/>
                </a:solidFill>
              </a:rPr>
              <a:t>ise</a:t>
            </a:r>
            <a:r>
              <a:rPr lang="en-US" sz="3600" i="1" dirty="0" smtClean="0">
                <a:solidFill>
                  <a:srgbClr val="008000"/>
                </a:solidFill>
              </a:rPr>
              <a:t> </a:t>
            </a:r>
            <a:r>
              <a:rPr lang="en-US" sz="3600" i="1" dirty="0" err="1" smtClean="0">
                <a:solidFill>
                  <a:srgbClr val="008000"/>
                </a:solidFill>
              </a:rPr>
              <a:t>muutume</a:t>
            </a:r>
            <a:r>
              <a:rPr lang="en-US" sz="3600" i="1" dirty="0" smtClean="0">
                <a:solidFill>
                  <a:srgbClr val="008000"/>
                </a:solidFill>
              </a:rPr>
              <a:t>, </a:t>
            </a:r>
            <a:r>
              <a:rPr lang="en-US" sz="3600" i="1" dirty="0" err="1" smtClean="0">
                <a:solidFill>
                  <a:srgbClr val="008000"/>
                </a:solidFill>
              </a:rPr>
              <a:t>kui</a:t>
            </a:r>
            <a:r>
              <a:rPr lang="en-US" sz="3600" i="1" dirty="0" smtClean="0">
                <a:solidFill>
                  <a:srgbClr val="008000"/>
                </a:solidFill>
              </a:rPr>
              <a:t> see </a:t>
            </a:r>
            <a:r>
              <a:rPr lang="en-US" sz="3600" i="1" dirty="0" err="1" smtClean="0">
                <a:solidFill>
                  <a:srgbClr val="008000"/>
                </a:solidFill>
              </a:rPr>
              <a:t>maailm</a:t>
            </a:r>
            <a:r>
              <a:rPr lang="en-US" sz="3600" i="1" dirty="0" smtClean="0">
                <a:solidFill>
                  <a:srgbClr val="008000"/>
                </a:solidFill>
              </a:rPr>
              <a:t> </a:t>
            </a:r>
            <a:r>
              <a:rPr lang="en-US" sz="3600" i="1" dirty="0" err="1" smtClean="0">
                <a:solidFill>
                  <a:srgbClr val="008000"/>
                </a:solidFill>
              </a:rPr>
              <a:t>meisse</a:t>
            </a:r>
            <a:r>
              <a:rPr lang="en-US" sz="3600" i="1" dirty="0" smtClean="0">
                <a:solidFill>
                  <a:srgbClr val="008000"/>
                </a:solidFill>
              </a:rPr>
              <a:t> </a:t>
            </a:r>
            <a:r>
              <a:rPr lang="en-US" sz="3600" i="1" dirty="0" err="1" smtClean="0">
                <a:solidFill>
                  <a:srgbClr val="008000"/>
                </a:solidFill>
              </a:rPr>
              <a:t>puutub</a:t>
            </a:r>
            <a:r>
              <a:rPr lang="en-US" sz="3600" i="1" dirty="0" smtClean="0">
                <a:solidFill>
                  <a:srgbClr val="008000"/>
                </a:solidFill>
              </a:rPr>
              <a:t>. </a:t>
            </a:r>
          </a:p>
          <a:p>
            <a:pPr algn="ctr"/>
            <a:r>
              <a:rPr lang="en-US" sz="3600" dirty="0" smtClean="0">
                <a:solidFill>
                  <a:srgbClr val="000000"/>
                </a:solidFill>
              </a:rPr>
              <a:t> </a:t>
            </a:r>
            <a:r>
              <a:rPr lang="en-US" sz="3600" dirty="0">
                <a:solidFill>
                  <a:srgbClr val="000000"/>
                </a:solidFill>
              </a:rPr>
              <a:t>(</a:t>
            </a:r>
            <a:r>
              <a:rPr lang="en-US" sz="3600" dirty="0" err="1">
                <a:solidFill>
                  <a:srgbClr val="000000"/>
                </a:solidFill>
              </a:rPr>
              <a:t>Peeter</a:t>
            </a:r>
            <a:r>
              <a:rPr lang="en-US" sz="3600" dirty="0">
                <a:solidFill>
                  <a:srgbClr val="000000"/>
                </a:solidFill>
              </a:rPr>
              <a:t> </a:t>
            </a:r>
            <a:r>
              <a:rPr lang="en-US" sz="3600" dirty="0" err="1">
                <a:solidFill>
                  <a:srgbClr val="000000"/>
                </a:solidFill>
              </a:rPr>
              <a:t>Volkonski</a:t>
            </a:r>
            <a:r>
              <a:rPr lang="en-US" sz="3600" dirty="0">
                <a:solidFill>
                  <a:srgbClr val="000000"/>
                </a:solidFill>
              </a:rPr>
              <a:t>)</a:t>
            </a:r>
          </a:p>
        </p:txBody>
      </p:sp>
      <p:pic>
        <p:nvPicPr>
          <p:cNvPr id="4" name="Picture 3" descr="Screen Shot 2017-03-13 at 23.00.1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247" y="234415"/>
            <a:ext cx="1332191" cy="727831"/>
          </a:xfrm>
          <a:prstGeom prst="rect">
            <a:avLst/>
          </a:prstGeom>
        </p:spPr>
      </p:pic>
    </p:spTree>
    <p:extLst>
      <p:ext uri="{BB962C8B-B14F-4D97-AF65-F5344CB8AC3E}">
        <p14:creationId xmlns:p14="http://schemas.microsoft.com/office/powerpoint/2010/main" val="3920352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730249"/>
            <a:ext cx="8520600" cy="287475"/>
          </a:xfrm>
        </p:spPr>
        <p:txBody>
          <a:bodyPr/>
          <a:lstStyle/>
          <a:p>
            <a:r>
              <a:rPr lang="en-US" b="1" dirty="0" err="1" smtClean="0">
                <a:solidFill>
                  <a:srgbClr val="008000"/>
                </a:solidFill>
                <a:latin typeface="Calibri"/>
                <a:cs typeface="Calibri"/>
              </a:rPr>
              <a:t>Kasutatud</a:t>
            </a:r>
            <a:r>
              <a:rPr lang="en-US" b="1" dirty="0" smtClean="0">
                <a:solidFill>
                  <a:srgbClr val="008000"/>
                </a:solidFill>
                <a:latin typeface="Calibri"/>
                <a:cs typeface="Calibri"/>
              </a:rPr>
              <a:t> </a:t>
            </a:r>
            <a:r>
              <a:rPr lang="en-US" b="1" dirty="0" err="1" smtClean="0">
                <a:solidFill>
                  <a:srgbClr val="008000"/>
                </a:solidFill>
                <a:latin typeface="Calibri"/>
                <a:cs typeface="Calibri"/>
              </a:rPr>
              <a:t>materjalid</a:t>
            </a:r>
            <a:endParaRPr lang="en-US" b="1" dirty="0">
              <a:solidFill>
                <a:srgbClr val="008000"/>
              </a:solidFill>
              <a:latin typeface="Calibri"/>
              <a:cs typeface="Calibri"/>
            </a:endParaRPr>
          </a:p>
        </p:txBody>
      </p:sp>
      <p:sp>
        <p:nvSpPr>
          <p:cNvPr id="3" name="Text Placeholder 2"/>
          <p:cNvSpPr>
            <a:spLocks noGrp="1"/>
          </p:cNvSpPr>
          <p:nvPr>
            <p:ph type="body" idx="1"/>
          </p:nvPr>
        </p:nvSpPr>
        <p:spPr>
          <a:xfrm>
            <a:off x="311700" y="1627187"/>
            <a:ext cx="8520600" cy="2941687"/>
          </a:xfrm>
        </p:spPr>
        <p:txBody>
          <a:bodyPr/>
          <a:lstStyle/>
          <a:p>
            <a:r>
              <a:rPr lang="en-US" dirty="0" err="1" smtClean="0">
                <a:solidFill>
                  <a:srgbClr val="000000"/>
                </a:solidFill>
              </a:rPr>
              <a:t>Tallinna</a:t>
            </a:r>
            <a:r>
              <a:rPr lang="en-US" dirty="0" smtClean="0">
                <a:solidFill>
                  <a:srgbClr val="000000"/>
                </a:solidFill>
              </a:rPr>
              <a:t> </a:t>
            </a:r>
            <a:r>
              <a:rPr lang="en-US" dirty="0" err="1" smtClean="0">
                <a:solidFill>
                  <a:srgbClr val="000000"/>
                </a:solidFill>
              </a:rPr>
              <a:t>Humanitaargümnaasiumi</a:t>
            </a:r>
            <a:r>
              <a:rPr lang="en-US" dirty="0" smtClean="0">
                <a:solidFill>
                  <a:srgbClr val="000000"/>
                </a:solidFill>
              </a:rPr>
              <a:t> </a:t>
            </a:r>
            <a:r>
              <a:rPr lang="en-US" dirty="0" err="1" smtClean="0">
                <a:solidFill>
                  <a:srgbClr val="000000"/>
                </a:solidFill>
              </a:rPr>
              <a:t>koduleht</a:t>
            </a:r>
            <a:r>
              <a:rPr lang="en-US" dirty="0" smtClean="0">
                <a:solidFill>
                  <a:srgbClr val="000000"/>
                </a:solidFill>
              </a:rPr>
              <a:t> </a:t>
            </a:r>
            <a:r>
              <a:rPr lang="en-US" dirty="0" smtClean="0">
                <a:solidFill>
                  <a:srgbClr val="000000"/>
                </a:solidFill>
                <a:hlinkClick r:id="rId2"/>
              </a:rPr>
              <a:t>www.humg.edu.ee</a:t>
            </a:r>
            <a:endParaRPr lang="en-US" dirty="0" smtClean="0">
              <a:solidFill>
                <a:srgbClr val="000000"/>
              </a:solidFill>
            </a:endParaRPr>
          </a:p>
          <a:p>
            <a:r>
              <a:rPr lang="en-US" dirty="0" err="1" smtClean="0">
                <a:solidFill>
                  <a:srgbClr val="000000"/>
                </a:solidFill>
              </a:rPr>
              <a:t>Elos</a:t>
            </a:r>
            <a:r>
              <a:rPr lang="en-US" dirty="0" smtClean="0">
                <a:solidFill>
                  <a:srgbClr val="000000"/>
                </a:solidFill>
              </a:rPr>
              <a:t> </a:t>
            </a:r>
            <a:r>
              <a:rPr lang="en-US" dirty="0" err="1" smtClean="0">
                <a:solidFill>
                  <a:srgbClr val="000000"/>
                </a:solidFill>
              </a:rPr>
              <a:t>haridusprogrammi</a:t>
            </a:r>
            <a:r>
              <a:rPr lang="en-US" dirty="0" smtClean="0">
                <a:solidFill>
                  <a:srgbClr val="000000"/>
                </a:solidFill>
              </a:rPr>
              <a:t> </a:t>
            </a:r>
            <a:r>
              <a:rPr lang="en-US" dirty="0" err="1" smtClean="0">
                <a:solidFill>
                  <a:srgbClr val="000000"/>
                </a:solidFill>
              </a:rPr>
              <a:t>koduleht</a:t>
            </a:r>
            <a:r>
              <a:rPr lang="en-US" dirty="0" smtClean="0">
                <a:solidFill>
                  <a:srgbClr val="000000"/>
                </a:solidFill>
              </a:rPr>
              <a:t> </a:t>
            </a:r>
            <a:r>
              <a:rPr lang="en-US" dirty="0" smtClean="0">
                <a:solidFill>
                  <a:srgbClr val="000000"/>
                </a:solidFill>
                <a:hlinkClick r:id="rId3"/>
              </a:rPr>
              <a:t>www.eloseducation.info</a:t>
            </a:r>
            <a:endParaRPr lang="en-US" dirty="0" smtClean="0">
              <a:solidFill>
                <a:srgbClr val="000000"/>
              </a:solidFill>
            </a:endParaRPr>
          </a:p>
          <a:p>
            <a:r>
              <a:rPr lang="en-US" dirty="0" err="1" smtClean="0">
                <a:solidFill>
                  <a:srgbClr val="000000"/>
                </a:solidFill>
              </a:rPr>
              <a:t>Esitlus</a:t>
            </a:r>
            <a:r>
              <a:rPr lang="en-US" dirty="0" smtClean="0">
                <a:solidFill>
                  <a:srgbClr val="000000"/>
                </a:solidFill>
              </a:rPr>
              <a:t> “</a:t>
            </a:r>
            <a:r>
              <a:rPr lang="en-US" dirty="0" err="1" smtClean="0">
                <a:solidFill>
                  <a:srgbClr val="000000"/>
                </a:solidFill>
              </a:rPr>
              <a:t>Elos</a:t>
            </a:r>
            <a:r>
              <a:rPr lang="en-US" dirty="0">
                <a:solidFill>
                  <a:srgbClr val="000000"/>
                </a:solidFill>
              </a:rPr>
              <a:t> </a:t>
            </a:r>
            <a:r>
              <a:rPr lang="en-US" dirty="0" smtClean="0">
                <a:solidFill>
                  <a:srgbClr val="000000"/>
                </a:solidFill>
              </a:rPr>
              <a:t>– education </a:t>
            </a:r>
            <a:r>
              <a:rPr lang="en-US" dirty="0">
                <a:solidFill>
                  <a:srgbClr val="000000"/>
                </a:solidFill>
              </a:rPr>
              <a:t>stretching border” </a:t>
            </a:r>
            <a:endParaRPr lang="en-US" dirty="0" smtClean="0">
              <a:solidFill>
                <a:srgbClr val="000000"/>
              </a:solidFill>
            </a:endParaRPr>
          </a:p>
          <a:p>
            <a:r>
              <a:rPr lang="en-US" dirty="0" smtClean="0">
                <a:solidFill>
                  <a:srgbClr val="000000"/>
                </a:solidFill>
                <a:hlinkClick r:id="rId4"/>
              </a:rPr>
              <a:t>https</a:t>
            </a:r>
            <a:r>
              <a:rPr lang="en-US" dirty="0">
                <a:solidFill>
                  <a:srgbClr val="000000"/>
                </a:solidFill>
                <a:hlinkClick r:id="rId4"/>
              </a:rPr>
              <a:t>://www.slideshare.net/aniturribhi/elos-standard-powerpoint-</a:t>
            </a:r>
            <a:r>
              <a:rPr lang="en-US" dirty="0" smtClean="0">
                <a:solidFill>
                  <a:srgbClr val="000000"/>
                </a:solidFill>
                <a:hlinkClick r:id="rId4"/>
              </a:rPr>
              <a:t>english</a:t>
            </a:r>
            <a:endParaRPr lang="en-US" dirty="0" smtClean="0">
              <a:solidFill>
                <a:srgbClr val="000000"/>
              </a:solidFill>
            </a:endParaRPr>
          </a:p>
          <a:p>
            <a:r>
              <a:rPr lang="en-US" dirty="0" err="1" smtClean="0">
                <a:solidFill>
                  <a:srgbClr val="000000"/>
                </a:solidFill>
              </a:rPr>
              <a:t>Tallinna</a:t>
            </a:r>
            <a:r>
              <a:rPr lang="en-US" dirty="0" smtClean="0">
                <a:solidFill>
                  <a:srgbClr val="000000"/>
                </a:solidFill>
              </a:rPr>
              <a:t> </a:t>
            </a:r>
            <a:r>
              <a:rPr lang="en-US" dirty="0" err="1" smtClean="0">
                <a:solidFill>
                  <a:srgbClr val="000000"/>
                </a:solidFill>
              </a:rPr>
              <a:t>Haridusamet</a:t>
            </a:r>
            <a:r>
              <a:rPr lang="en-US" dirty="0" smtClean="0">
                <a:solidFill>
                  <a:srgbClr val="000000"/>
                </a:solidFill>
              </a:rPr>
              <a:t> http</a:t>
            </a:r>
            <a:r>
              <a:rPr lang="en-US" dirty="0">
                <a:solidFill>
                  <a:srgbClr val="000000"/>
                </a:solidFill>
              </a:rPr>
              <a:t>://</a:t>
            </a:r>
            <a:r>
              <a:rPr lang="en-US" dirty="0" err="1">
                <a:solidFill>
                  <a:srgbClr val="000000"/>
                </a:solidFill>
              </a:rPr>
              <a:t>www.tallinn.ee</a:t>
            </a:r>
            <a:r>
              <a:rPr lang="en-US" dirty="0">
                <a:solidFill>
                  <a:srgbClr val="000000"/>
                </a:solidFill>
              </a:rPr>
              <a:t>/</a:t>
            </a:r>
            <a:r>
              <a:rPr lang="en-US" dirty="0" err="1">
                <a:solidFill>
                  <a:srgbClr val="000000"/>
                </a:solidFill>
              </a:rPr>
              <a:t>est</a:t>
            </a:r>
            <a:r>
              <a:rPr lang="en-US" dirty="0">
                <a:solidFill>
                  <a:srgbClr val="000000"/>
                </a:solidFill>
              </a:rPr>
              <a:t>/</a:t>
            </a:r>
            <a:r>
              <a:rPr lang="en-US" dirty="0" err="1">
                <a:solidFill>
                  <a:srgbClr val="000000"/>
                </a:solidFill>
              </a:rPr>
              <a:t>haridus</a:t>
            </a:r>
            <a:r>
              <a:rPr lang="en-US" dirty="0">
                <a:solidFill>
                  <a:srgbClr val="000000"/>
                </a:solidFill>
              </a:rPr>
              <a:t>/ELOS</a:t>
            </a:r>
            <a:endParaRPr lang="en-US" dirty="0" smtClean="0">
              <a:solidFill>
                <a:srgbClr val="000000"/>
              </a:solidFill>
            </a:endParaRPr>
          </a:p>
          <a:p>
            <a:endParaRPr lang="en-US" dirty="0" smtClean="0">
              <a:solidFill>
                <a:srgbClr val="000000"/>
              </a:solidFill>
            </a:endParaRPr>
          </a:p>
          <a:p>
            <a:endParaRPr lang="en-US" dirty="0">
              <a:solidFill>
                <a:srgbClr val="000000"/>
              </a:solidFill>
            </a:endParaRPr>
          </a:p>
        </p:txBody>
      </p:sp>
      <p:pic>
        <p:nvPicPr>
          <p:cNvPr id="4" name="Picture 3" descr="Screen Shot 2017-03-13 at 23.00.13.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122" y="123290"/>
            <a:ext cx="1332191" cy="727831"/>
          </a:xfrm>
          <a:prstGeom prst="rect">
            <a:avLst/>
          </a:prstGeom>
        </p:spPr>
      </p:pic>
    </p:spTree>
    <p:extLst>
      <p:ext uri="{BB962C8B-B14F-4D97-AF65-F5344CB8AC3E}">
        <p14:creationId xmlns:p14="http://schemas.microsoft.com/office/powerpoint/2010/main" val="814004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Text Placeholder 2"/>
          <p:cNvSpPr>
            <a:spLocks noGrp="1"/>
          </p:cNvSpPr>
          <p:nvPr>
            <p:ph type="body" idx="1"/>
          </p:nvPr>
        </p:nvSpPr>
        <p:spPr/>
        <p:txBody>
          <a:bodyPr/>
          <a:lstStyle/>
          <a:p>
            <a:endParaRPr lang="et-EE"/>
          </a:p>
        </p:txBody>
      </p:sp>
    </p:spTree>
    <p:extLst>
      <p:ext uri="{BB962C8B-B14F-4D97-AF65-F5344CB8AC3E}">
        <p14:creationId xmlns:p14="http://schemas.microsoft.com/office/powerpoint/2010/main" val="88194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849575"/>
            <a:ext cx="8520600" cy="809100"/>
          </a:xfrm>
          <a:prstGeom prst="rect">
            <a:avLst/>
          </a:prstGeom>
        </p:spPr>
        <p:txBody>
          <a:bodyPr lIns="91425" tIns="91425" rIns="91425" bIns="91425" anchor="t" anchorCtr="0">
            <a:noAutofit/>
          </a:bodyPr>
          <a:lstStyle/>
          <a:p>
            <a:pPr lvl="0">
              <a:spcBef>
                <a:spcPts val="0"/>
              </a:spcBef>
              <a:buNone/>
            </a:pPr>
            <a:r>
              <a:rPr lang="et" sz="3600" b="1" dirty="0" smtClean="0">
                <a:solidFill>
                  <a:srgbClr val="008000"/>
                </a:solidFill>
                <a:latin typeface="Calibri"/>
                <a:cs typeface="Calibri"/>
              </a:rPr>
              <a:t>Ettekande </a:t>
            </a:r>
            <a:r>
              <a:rPr lang="et" sz="3600" b="1" dirty="0">
                <a:solidFill>
                  <a:srgbClr val="008000"/>
                </a:solidFill>
                <a:latin typeface="Calibri"/>
                <a:cs typeface="Calibri"/>
              </a:rPr>
              <a:t>sisu</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endParaRPr sz="2400" dirty="0">
              <a:solidFill>
                <a:schemeClr val="tx1"/>
              </a:solidFill>
              <a:latin typeface="Calibri"/>
              <a:cs typeface="Calibri"/>
            </a:endParaRPr>
          </a:p>
          <a:p>
            <a:pPr marL="457200" lvl="0" indent="-381000" rtl="0">
              <a:spcBef>
                <a:spcPts val="0"/>
              </a:spcBef>
              <a:buSzPct val="100000"/>
              <a:buAutoNum type="arabicPeriod"/>
            </a:pPr>
            <a:r>
              <a:rPr lang="et" sz="2400" dirty="0" smtClean="0">
                <a:solidFill>
                  <a:schemeClr val="tx1"/>
                </a:solidFill>
                <a:latin typeface="Calibri"/>
                <a:cs typeface="Calibri"/>
              </a:rPr>
              <a:t>E</a:t>
            </a:r>
            <a:r>
              <a:rPr lang="et-EE" sz="2400" dirty="0" smtClean="0">
                <a:solidFill>
                  <a:schemeClr val="tx1"/>
                </a:solidFill>
                <a:latin typeface="Calibri"/>
                <a:cs typeface="Calibri"/>
              </a:rPr>
              <a:t>LOS</a:t>
            </a:r>
            <a:r>
              <a:rPr lang="et" sz="2400" dirty="0" smtClean="0">
                <a:solidFill>
                  <a:schemeClr val="tx1"/>
                </a:solidFill>
                <a:latin typeface="Calibri"/>
                <a:cs typeface="Calibri"/>
              </a:rPr>
              <a:t> </a:t>
            </a:r>
            <a:r>
              <a:rPr lang="et" sz="2400" dirty="0">
                <a:solidFill>
                  <a:schemeClr val="tx1"/>
                </a:solidFill>
                <a:latin typeface="Calibri"/>
                <a:cs typeface="Calibri"/>
              </a:rPr>
              <a:t>haridusprogramm ja THG </a:t>
            </a:r>
          </a:p>
          <a:p>
            <a:pPr marL="457200" lvl="0" indent="-381000" rtl="0">
              <a:spcBef>
                <a:spcPts val="0"/>
              </a:spcBef>
              <a:buSzPct val="100000"/>
              <a:buAutoNum type="arabicPeriod"/>
            </a:pPr>
            <a:r>
              <a:rPr lang="et" sz="2400" dirty="0">
                <a:solidFill>
                  <a:schemeClr val="tx1"/>
                </a:solidFill>
                <a:latin typeface="Calibri"/>
                <a:cs typeface="Calibri"/>
              </a:rPr>
              <a:t>Mida </a:t>
            </a:r>
            <a:r>
              <a:rPr lang="et" sz="2400" dirty="0" smtClean="0">
                <a:solidFill>
                  <a:schemeClr val="tx1"/>
                </a:solidFill>
                <a:latin typeface="Calibri"/>
                <a:cs typeface="Calibri"/>
              </a:rPr>
              <a:t>E</a:t>
            </a:r>
            <a:r>
              <a:rPr lang="et-EE" sz="2400" dirty="0" smtClean="0">
                <a:solidFill>
                  <a:schemeClr val="tx1"/>
                </a:solidFill>
                <a:latin typeface="Calibri"/>
                <a:cs typeface="Calibri"/>
              </a:rPr>
              <a:t>LOS </a:t>
            </a:r>
            <a:r>
              <a:rPr lang="et" sz="2400" dirty="0" smtClean="0">
                <a:solidFill>
                  <a:schemeClr val="tx1"/>
                </a:solidFill>
                <a:latin typeface="Calibri"/>
                <a:cs typeface="Calibri"/>
              </a:rPr>
              <a:t> </a:t>
            </a:r>
            <a:r>
              <a:rPr lang="et-EE" sz="2400" dirty="0" smtClean="0">
                <a:solidFill>
                  <a:schemeClr val="tx1"/>
                </a:solidFill>
                <a:latin typeface="Calibri"/>
                <a:cs typeface="Calibri"/>
              </a:rPr>
              <a:t>haridus</a:t>
            </a:r>
            <a:r>
              <a:rPr lang="et" sz="2400" dirty="0" smtClean="0">
                <a:solidFill>
                  <a:schemeClr val="tx1"/>
                </a:solidFill>
                <a:latin typeface="Calibri"/>
                <a:cs typeface="Calibri"/>
              </a:rPr>
              <a:t>programm </a:t>
            </a:r>
            <a:r>
              <a:rPr lang="et" sz="2400" dirty="0">
                <a:solidFill>
                  <a:schemeClr val="tx1"/>
                </a:solidFill>
                <a:latin typeface="Calibri"/>
                <a:cs typeface="Calibri"/>
              </a:rPr>
              <a:t>koolile annab ja kuidas see riikliku õppekavaga seotud on?</a:t>
            </a:r>
          </a:p>
          <a:p>
            <a:pPr marL="457200" lvl="0" indent="-381000" rtl="0">
              <a:spcBef>
                <a:spcPts val="0"/>
              </a:spcBef>
              <a:buSzPct val="100000"/>
              <a:buAutoNum type="arabicPeriod"/>
            </a:pPr>
            <a:r>
              <a:rPr lang="et" sz="2400" dirty="0">
                <a:solidFill>
                  <a:schemeClr val="tx1"/>
                </a:solidFill>
                <a:latin typeface="Calibri"/>
                <a:cs typeface="Calibri"/>
              </a:rPr>
              <a:t>Mis on </a:t>
            </a:r>
            <a:r>
              <a:rPr lang="et" sz="2400" dirty="0" smtClean="0">
                <a:solidFill>
                  <a:schemeClr val="tx1"/>
                </a:solidFill>
                <a:latin typeface="Calibri"/>
                <a:cs typeface="Calibri"/>
              </a:rPr>
              <a:t>läinud </a:t>
            </a:r>
            <a:r>
              <a:rPr lang="et" sz="2400" dirty="0">
                <a:solidFill>
                  <a:schemeClr val="tx1"/>
                </a:solidFill>
                <a:latin typeface="Calibri"/>
                <a:cs typeface="Calibri"/>
              </a:rPr>
              <a:t>hästi ja kuhu tahaksime edasi liikuda?</a:t>
            </a: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75" y="121744"/>
            <a:ext cx="1332191" cy="72783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47103"/>
            <a:ext cx="8520600" cy="1226084"/>
          </a:xfrm>
        </p:spPr>
        <p:txBody>
          <a:bodyPr/>
          <a:lstStyle/>
          <a:p>
            <a:pPr algn="ctr"/>
            <a:r>
              <a:rPr lang="en-US" sz="3200" b="1" dirty="0" smtClean="0">
                <a:solidFill>
                  <a:srgbClr val="008000"/>
                </a:solidFill>
                <a:latin typeface="Calibri"/>
                <a:cs typeface="Calibri"/>
              </a:rPr>
              <a:t>VÕTMEKÜSIMUSED</a:t>
            </a:r>
            <a:endParaRPr lang="en-US" sz="3200" b="1" dirty="0">
              <a:solidFill>
                <a:srgbClr val="008000"/>
              </a:solidFill>
              <a:latin typeface="Calibri"/>
              <a:cs typeface="Calibri"/>
            </a:endParaRPr>
          </a:p>
        </p:txBody>
      </p:sp>
      <p:sp>
        <p:nvSpPr>
          <p:cNvPr id="3" name="Text Placeholder 2"/>
          <p:cNvSpPr>
            <a:spLocks noGrp="1"/>
          </p:cNvSpPr>
          <p:nvPr>
            <p:ph type="body" idx="1"/>
          </p:nvPr>
        </p:nvSpPr>
        <p:spPr>
          <a:xfrm>
            <a:off x="104497" y="874934"/>
            <a:ext cx="4892551" cy="4012025"/>
          </a:xfrm>
        </p:spPr>
        <p:txBody>
          <a:bodyPr/>
          <a:lstStyle/>
          <a:p>
            <a:pPr marL="342900" indent="-342900">
              <a:buFont typeface="Arial"/>
              <a:buChar char="•"/>
            </a:pPr>
            <a:r>
              <a:rPr lang="et-EE" sz="2400" dirty="0" smtClean="0">
                <a:solidFill>
                  <a:schemeClr val="tx1"/>
                </a:solidFill>
                <a:latin typeface="Calibri"/>
                <a:cs typeface="Calibri"/>
              </a:rPr>
              <a:t>Millised </a:t>
            </a:r>
            <a:r>
              <a:rPr lang="et-EE" sz="2400" dirty="0">
                <a:solidFill>
                  <a:schemeClr val="tx1"/>
                </a:solidFill>
                <a:latin typeface="Calibri"/>
                <a:cs typeface="Calibri"/>
              </a:rPr>
              <a:t>on tänased koolisüsteemi ees seisvad väljakutsed?</a:t>
            </a:r>
          </a:p>
          <a:p>
            <a:pPr marL="342900" indent="-342900">
              <a:buFont typeface="Arial"/>
              <a:buChar char="•"/>
            </a:pPr>
            <a:r>
              <a:rPr lang="et-EE" sz="2400" dirty="0">
                <a:solidFill>
                  <a:schemeClr val="tx1"/>
                </a:solidFill>
                <a:latin typeface="Calibri"/>
                <a:cs typeface="Calibri"/>
              </a:rPr>
              <a:t>Kuidas kool nendele väljakutsetele vastab?</a:t>
            </a:r>
          </a:p>
          <a:p>
            <a:pPr marL="69850" indent="-342900">
              <a:lnSpc>
                <a:spcPct val="100000"/>
              </a:lnSpc>
              <a:buFont typeface="Arial"/>
              <a:buChar char="•"/>
            </a:pPr>
            <a:r>
              <a:rPr lang="et-EE" altLang="en-US" sz="2400" dirty="0">
                <a:solidFill>
                  <a:srgbClr val="000000"/>
                </a:solidFill>
                <a:latin typeface="Calibri"/>
                <a:cs typeface="Calibri"/>
              </a:rPr>
              <a:t>Miks me õpetame seda, mida me õpetame?</a:t>
            </a:r>
            <a:endParaRPr lang="en-US" altLang="en-US" sz="2400" dirty="0">
              <a:solidFill>
                <a:srgbClr val="000000"/>
              </a:solidFill>
              <a:latin typeface="Calibri"/>
              <a:cs typeface="Calibri"/>
            </a:endParaRPr>
          </a:p>
          <a:p>
            <a:pPr marL="69850" indent="-342900">
              <a:lnSpc>
                <a:spcPct val="100000"/>
              </a:lnSpc>
              <a:buFont typeface="Arial"/>
              <a:buChar char="•"/>
            </a:pPr>
            <a:r>
              <a:rPr lang="et-EE" altLang="en-US" sz="2400" dirty="0">
                <a:solidFill>
                  <a:srgbClr val="000000"/>
                </a:solidFill>
                <a:latin typeface="Calibri"/>
                <a:cs typeface="Calibri"/>
              </a:rPr>
              <a:t>Mida tähendab kvaliteetne haridus 21. sajandil</a:t>
            </a:r>
            <a:r>
              <a:rPr lang="en-US" altLang="en-US" sz="2400" dirty="0">
                <a:solidFill>
                  <a:srgbClr val="000000"/>
                </a:solidFill>
                <a:latin typeface="Calibri"/>
                <a:cs typeface="Calibri"/>
              </a:rPr>
              <a:t>?</a:t>
            </a: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7" y="147103"/>
            <a:ext cx="1332191" cy="727831"/>
          </a:xfrm>
          <a:prstGeom prst="rect">
            <a:avLst/>
          </a:prstGeom>
        </p:spPr>
      </p:pic>
    </p:spTree>
    <p:extLst>
      <p:ext uri="{BB962C8B-B14F-4D97-AF65-F5344CB8AC3E}">
        <p14:creationId xmlns:p14="http://schemas.microsoft.com/office/powerpoint/2010/main" val="963360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595313"/>
            <a:ext cx="8705300" cy="557162"/>
          </a:xfrm>
        </p:spPr>
        <p:txBody>
          <a:bodyPr/>
          <a:lstStyle/>
          <a:p>
            <a:pPr algn="ctr"/>
            <a:r>
              <a:rPr lang="en-US" b="1" dirty="0">
                <a:solidFill>
                  <a:srgbClr val="008000"/>
                </a:solidFill>
              </a:rPr>
              <a:t> </a:t>
            </a:r>
            <a:r>
              <a:rPr lang="en-US" b="1" dirty="0" smtClean="0">
                <a:solidFill>
                  <a:srgbClr val="008000"/>
                </a:solidFill>
              </a:rPr>
              <a:t>ELOS – </a:t>
            </a:r>
            <a:r>
              <a:rPr lang="en-US" b="1" dirty="0" err="1" smtClean="0">
                <a:solidFill>
                  <a:srgbClr val="008000"/>
                </a:solidFill>
              </a:rPr>
              <a:t>Euroopa</a:t>
            </a:r>
            <a:r>
              <a:rPr lang="en-US" b="1" dirty="0" smtClean="0">
                <a:solidFill>
                  <a:srgbClr val="008000"/>
                </a:solidFill>
              </a:rPr>
              <a:t> </a:t>
            </a:r>
            <a:r>
              <a:rPr lang="en-US" b="1" dirty="0" err="1" smtClean="0">
                <a:solidFill>
                  <a:srgbClr val="008000"/>
                </a:solidFill>
              </a:rPr>
              <a:t>kui</a:t>
            </a:r>
            <a:r>
              <a:rPr lang="en-US" b="1" dirty="0" smtClean="0">
                <a:solidFill>
                  <a:srgbClr val="008000"/>
                </a:solidFill>
              </a:rPr>
              <a:t> </a:t>
            </a:r>
            <a:r>
              <a:rPr lang="en-US" b="1" dirty="0" err="1" smtClean="0">
                <a:solidFill>
                  <a:srgbClr val="008000"/>
                </a:solidFill>
              </a:rPr>
              <a:t>kooli</a:t>
            </a:r>
            <a:r>
              <a:rPr lang="en-US" b="1" dirty="0" smtClean="0">
                <a:solidFill>
                  <a:srgbClr val="008000"/>
                </a:solidFill>
              </a:rPr>
              <a:t> </a:t>
            </a:r>
            <a:r>
              <a:rPr lang="en-US" b="1" dirty="0" err="1" smtClean="0">
                <a:solidFill>
                  <a:srgbClr val="008000"/>
                </a:solidFill>
              </a:rPr>
              <a:t>õppekeskkond</a:t>
            </a:r>
            <a:endParaRPr lang="en-US" b="1" dirty="0">
              <a:solidFill>
                <a:srgbClr val="008000"/>
              </a:solidFill>
            </a:endParaRPr>
          </a:p>
        </p:txBody>
      </p:sp>
      <p:sp>
        <p:nvSpPr>
          <p:cNvPr id="3" name="Text Placeholder 2"/>
          <p:cNvSpPr>
            <a:spLocks noGrp="1"/>
          </p:cNvSpPr>
          <p:nvPr>
            <p:ph type="body" idx="1"/>
          </p:nvPr>
        </p:nvSpPr>
        <p:spPr/>
        <p:txBody>
          <a:bodyPr/>
          <a:lstStyle/>
          <a:p>
            <a:pPr marL="342900" indent="-342900" algn="ctr">
              <a:buAutoNum type="arabicParenR"/>
            </a:pPr>
            <a:r>
              <a:rPr lang="en-US" dirty="0" err="1" smtClean="0">
                <a:solidFill>
                  <a:srgbClr val="000000"/>
                </a:solidFill>
                <a:latin typeface="Calibri"/>
                <a:cs typeface="Calibri"/>
              </a:rPr>
              <a:t>Hollandist</a:t>
            </a:r>
            <a:r>
              <a:rPr lang="en-US" dirty="0" smtClean="0">
                <a:solidFill>
                  <a:srgbClr val="000000"/>
                </a:solidFill>
                <a:latin typeface="Calibri"/>
                <a:cs typeface="Calibri"/>
              </a:rPr>
              <a:t> </a:t>
            </a:r>
            <a:r>
              <a:rPr lang="en-US" dirty="0" err="1" smtClean="0">
                <a:solidFill>
                  <a:srgbClr val="000000"/>
                </a:solidFill>
                <a:latin typeface="Calibri"/>
                <a:cs typeface="Calibri"/>
              </a:rPr>
              <a:t>alguse</a:t>
            </a:r>
            <a:r>
              <a:rPr lang="en-US" dirty="0" smtClean="0">
                <a:solidFill>
                  <a:srgbClr val="000000"/>
                </a:solidFill>
                <a:latin typeface="Calibri"/>
                <a:cs typeface="Calibri"/>
              </a:rPr>
              <a:t> </a:t>
            </a:r>
            <a:r>
              <a:rPr lang="en-US" dirty="0" err="1" smtClean="0">
                <a:solidFill>
                  <a:srgbClr val="000000"/>
                </a:solidFill>
                <a:latin typeface="Calibri"/>
                <a:cs typeface="Calibri"/>
              </a:rPr>
              <a:t>saanud</a:t>
            </a:r>
            <a:r>
              <a:rPr lang="en-US" dirty="0" smtClean="0">
                <a:solidFill>
                  <a:srgbClr val="000000"/>
                </a:solidFill>
                <a:latin typeface="Calibri"/>
                <a:cs typeface="Calibri"/>
              </a:rPr>
              <a:t> </a:t>
            </a:r>
            <a:r>
              <a:rPr lang="en-US" dirty="0" err="1">
                <a:solidFill>
                  <a:srgbClr val="000000"/>
                </a:solidFill>
                <a:latin typeface="Calibri"/>
                <a:cs typeface="Calibri"/>
              </a:rPr>
              <a:t>k</a:t>
            </a:r>
            <a:r>
              <a:rPr lang="en-US" dirty="0" err="1" smtClean="0">
                <a:solidFill>
                  <a:srgbClr val="000000"/>
                </a:solidFill>
                <a:latin typeface="Calibri"/>
                <a:cs typeface="Calibri"/>
              </a:rPr>
              <a:t>oolivõrgustik</a:t>
            </a:r>
            <a:r>
              <a:rPr lang="en-US" dirty="0" smtClean="0">
                <a:solidFill>
                  <a:srgbClr val="000000"/>
                </a:solidFill>
                <a:latin typeface="Calibri"/>
                <a:cs typeface="Calibri"/>
              </a:rPr>
              <a:t>, </a:t>
            </a:r>
            <a:r>
              <a:rPr lang="en-US" dirty="0" err="1" smtClean="0">
                <a:solidFill>
                  <a:srgbClr val="000000"/>
                </a:solidFill>
                <a:latin typeface="Calibri"/>
                <a:cs typeface="Calibri"/>
              </a:rPr>
              <a:t>maailmas</a:t>
            </a:r>
            <a:r>
              <a:rPr lang="en-US" dirty="0" smtClean="0">
                <a:solidFill>
                  <a:srgbClr val="000000"/>
                </a:solidFill>
                <a:latin typeface="Calibri"/>
                <a:cs typeface="Calibri"/>
              </a:rPr>
              <a:t> +250 </a:t>
            </a:r>
            <a:r>
              <a:rPr lang="en-US" dirty="0" err="1" smtClean="0">
                <a:solidFill>
                  <a:srgbClr val="000000"/>
                </a:solidFill>
                <a:latin typeface="Calibri"/>
                <a:cs typeface="Calibri"/>
              </a:rPr>
              <a:t>kooli</a:t>
            </a:r>
            <a:r>
              <a:rPr lang="en-US" dirty="0" smtClean="0">
                <a:solidFill>
                  <a:srgbClr val="000000"/>
                </a:solidFill>
                <a:latin typeface="Calibri"/>
                <a:cs typeface="Calibri"/>
              </a:rPr>
              <a:t>, </a:t>
            </a:r>
            <a:r>
              <a:rPr lang="en-US" dirty="0" err="1" smtClean="0">
                <a:solidFill>
                  <a:srgbClr val="000000"/>
                </a:solidFill>
                <a:latin typeface="Calibri"/>
                <a:cs typeface="Calibri"/>
              </a:rPr>
              <a:t>Eestis</a:t>
            </a:r>
            <a:r>
              <a:rPr lang="en-US" dirty="0" smtClean="0">
                <a:solidFill>
                  <a:srgbClr val="000000"/>
                </a:solidFill>
                <a:latin typeface="Calibri"/>
                <a:cs typeface="Calibri"/>
              </a:rPr>
              <a:t> 10 </a:t>
            </a:r>
            <a:r>
              <a:rPr lang="en-US" dirty="0" err="1" smtClean="0">
                <a:solidFill>
                  <a:srgbClr val="000000"/>
                </a:solidFill>
                <a:latin typeface="Calibri"/>
                <a:cs typeface="Calibri"/>
              </a:rPr>
              <a:t>kooli</a:t>
            </a:r>
            <a:endParaRPr lang="en-US" dirty="0">
              <a:solidFill>
                <a:srgbClr val="000000"/>
              </a:solidFill>
              <a:latin typeface="Calibri"/>
              <a:cs typeface="Calibri"/>
            </a:endParaRPr>
          </a:p>
          <a:p>
            <a:pPr marL="342900" indent="-342900" algn="ctr">
              <a:buAutoNum type="arabicParenR"/>
            </a:pPr>
            <a:r>
              <a:rPr lang="en-US" dirty="0" err="1" smtClean="0">
                <a:solidFill>
                  <a:srgbClr val="000000"/>
                </a:solidFill>
                <a:latin typeface="Calibri"/>
                <a:cs typeface="Calibri"/>
              </a:rPr>
              <a:t>Euroopa</a:t>
            </a:r>
            <a:r>
              <a:rPr lang="en-US" dirty="0" smtClean="0">
                <a:solidFill>
                  <a:srgbClr val="000000"/>
                </a:solidFill>
                <a:latin typeface="Calibri"/>
                <a:cs typeface="Calibri"/>
              </a:rPr>
              <a:t> </a:t>
            </a:r>
            <a:r>
              <a:rPr lang="en-US" dirty="0" err="1" smtClean="0">
                <a:solidFill>
                  <a:srgbClr val="000000"/>
                </a:solidFill>
                <a:latin typeface="Calibri"/>
                <a:cs typeface="Calibri"/>
              </a:rPr>
              <a:t>ja</a:t>
            </a:r>
            <a:r>
              <a:rPr lang="en-US" dirty="0" smtClean="0">
                <a:solidFill>
                  <a:srgbClr val="000000"/>
                </a:solidFill>
                <a:latin typeface="Calibri"/>
                <a:cs typeface="Calibri"/>
              </a:rPr>
              <a:t> </a:t>
            </a:r>
            <a:r>
              <a:rPr lang="en-US" dirty="0" err="1" smtClean="0">
                <a:solidFill>
                  <a:srgbClr val="000000"/>
                </a:solidFill>
                <a:latin typeface="Calibri"/>
                <a:cs typeface="Calibri"/>
              </a:rPr>
              <a:t>rahvusvahelise</a:t>
            </a:r>
            <a:r>
              <a:rPr lang="en-US" dirty="0" smtClean="0">
                <a:solidFill>
                  <a:srgbClr val="000000"/>
                </a:solidFill>
                <a:latin typeface="Calibri"/>
                <a:cs typeface="Calibri"/>
              </a:rPr>
              <a:t> </a:t>
            </a:r>
            <a:r>
              <a:rPr lang="en-US" dirty="0" err="1" smtClean="0">
                <a:solidFill>
                  <a:srgbClr val="000000"/>
                </a:solidFill>
                <a:latin typeface="Calibri"/>
                <a:cs typeface="Calibri"/>
              </a:rPr>
              <a:t>suunitlusega</a:t>
            </a:r>
            <a:r>
              <a:rPr lang="en-US" dirty="0" smtClean="0">
                <a:solidFill>
                  <a:srgbClr val="000000"/>
                </a:solidFill>
                <a:latin typeface="Calibri"/>
                <a:cs typeface="Calibri"/>
              </a:rPr>
              <a:t> </a:t>
            </a:r>
            <a:r>
              <a:rPr lang="en-US" dirty="0" err="1" smtClean="0">
                <a:solidFill>
                  <a:srgbClr val="000000"/>
                </a:solidFill>
                <a:latin typeface="Calibri"/>
                <a:cs typeface="Calibri"/>
              </a:rPr>
              <a:t>õppekavad</a:t>
            </a:r>
            <a:r>
              <a:rPr lang="en-US" dirty="0" smtClean="0">
                <a:solidFill>
                  <a:srgbClr val="000000"/>
                </a:solidFill>
                <a:latin typeface="Calibri"/>
                <a:cs typeface="Calibri"/>
              </a:rPr>
              <a:t> </a:t>
            </a:r>
          </a:p>
          <a:p>
            <a:pPr marL="342900" indent="-342900" algn="ctr">
              <a:buAutoNum type="arabicParenR"/>
            </a:pPr>
            <a:r>
              <a:rPr lang="en-US" dirty="0" err="1" smtClean="0">
                <a:solidFill>
                  <a:srgbClr val="000000"/>
                </a:solidFill>
                <a:latin typeface="Calibri"/>
                <a:cs typeface="Calibri"/>
              </a:rPr>
              <a:t>Õppijate</a:t>
            </a:r>
            <a:r>
              <a:rPr lang="en-US" dirty="0" smtClean="0">
                <a:solidFill>
                  <a:srgbClr val="000000"/>
                </a:solidFill>
                <a:latin typeface="Calibri"/>
                <a:cs typeface="Calibri"/>
              </a:rPr>
              <a:t> </a:t>
            </a:r>
            <a:r>
              <a:rPr lang="en-US" dirty="0" err="1" smtClean="0">
                <a:solidFill>
                  <a:srgbClr val="000000"/>
                </a:solidFill>
                <a:latin typeface="Calibri"/>
                <a:cs typeface="Calibri"/>
              </a:rPr>
              <a:t>ettevalmistamine</a:t>
            </a:r>
            <a:r>
              <a:rPr lang="en-US" dirty="0" smtClean="0">
                <a:solidFill>
                  <a:srgbClr val="000000"/>
                </a:solidFill>
                <a:latin typeface="Calibri"/>
                <a:cs typeface="Calibri"/>
              </a:rPr>
              <a:t> </a:t>
            </a:r>
            <a:r>
              <a:rPr lang="en-US" dirty="0" err="1" smtClean="0">
                <a:solidFill>
                  <a:srgbClr val="000000"/>
                </a:solidFill>
                <a:latin typeface="Calibri"/>
                <a:cs typeface="Calibri"/>
              </a:rPr>
              <a:t>aktiivseteks</a:t>
            </a:r>
            <a:r>
              <a:rPr lang="en-US" dirty="0" smtClean="0">
                <a:solidFill>
                  <a:srgbClr val="000000"/>
                </a:solidFill>
                <a:latin typeface="Calibri"/>
                <a:cs typeface="Calibri"/>
              </a:rPr>
              <a:t> </a:t>
            </a:r>
            <a:r>
              <a:rPr lang="en-US" dirty="0" err="1" smtClean="0">
                <a:solidFill>
                  <a:srgbClr val="000000"/>
                </a:solidFill>
                <a:latin typeface="Calibri"/>
                <a:cs typeface="Calibri"/>
              </a:rPr>
              <a:t>Euroopa</a:t>
            </a:r>
            <a:r>
              <a:rPr lang="en-US" dirty="0" smtClean="0">
                <a:solidFill>
                  <a:srgbClr val="000000"/>
                </a:solidFill>
                <a:latin typeface="Calibri"/>
                <a:cs typeface="Calibri"/>
              </a:rPr>
              <a:t> </a:t>
            </a:r>
            <a:r>
              <a:rPr lang="en-US" dirty="0" err="1" smtClean="0">
                <a:solidFill>
                  <a:srgbClr val="000000"/>
                </a:solidFill>
                <a:latin typeface="Calibri"/>
                <a:cs typeface="Calibri"/>
              </a:rPr>
              <a:t>kodanikeks</a:t>
            </a:r>
            <a:r>
              <a:rPr lang="en-US" dirty="0" smtClean="0">
                <a:solidFill>
                  <a:srgbClr val="000000"/>
                </a:solidFill>
                <a:latin typeface="Calibri"/>
                <a:cs typeface="Calibri"/>
              </a:rPr>
              <a:t> (keel, </a:t>
            </a:r>
            <a:r>
              <a:rPr lang="en-US" dirty="0" err="1" smtClean="0">
                <a:solidFill>
                  <a:srgbClr val="000000"/>
                </a:solidFill>
                <a:latin typeface="Calibri"/>
                <a:cs typeface="Calibri"/>
              </a:rPr>
              <a:t>kultuur</a:t>
            </a:r>
            <a:r>
              <a:rPr lang="en-US" dirty="0" smtClean="0">
                <a:solidFill>
                  <a:srgbClr val="000000"/>
                </a:solidFill>
                <a:latin typeface="Calibri"/>
                <a:cs typeface="Calibri"/>
              </a:rPr>
              <a:t>, </a:t>
            </a:r>
            <a:r>
              <a:rPr lang="en-US" dirty="0" err="1" smtClean="0">
                <a:solidFill>
                  <a:srgbClr val="000000"/>
                </a:solidFill>
                <a:latin typeface="Calibri"/>
                <a:cs typeface="Calibri"/>
              </a:rPr>
              <a:t>ettevõtlikkus</a:t>
            </a:r>
            <a:r>
              <a:rPr lang="en-US" dirty="0" smtClean="0">
                <a:solidFill>
                  <a:srgbClr val="000000"/>
                </a:solidFill>
                <a:latin typeface="Calibri"/>
                <a:cs typeface="Calibri"/>
              </a:rPr>
              <a:t>)</a:t>
            </a:r>
            <a:endParaRPr lang="et-EE" dirty="0" smtClean="0">
              <a:solidFill>
                <a:srgbClr val="000000"/>
              </a:solidFill>
              <a:latin typeface="Calibri"/>
              <a:cs typeface="Calibri"/>
            </a:endParaRPr>
          </a:p>
          <a:p>
            <a:pPr marL="342900" indent="-342900" algn="ctr">
              <a:buAutoNum type="arabicParenR"/>
            </a:pPr>
            <a:r>
              <a:rPr lang="et-EE" dirty="0" smtClean="0">
                <a:solidFill>
                  <a:srgbClr val="000000"/>
                </a:solidFill>
                <a:latin typeface="Calibri"/>
                <a:cs typeface="Calibri"/>
              </a:rPr>
              <a:t>Osalejatele kooliastme lõpus sertifikaadid</a:t>
            </a:r>
            <a:endParaRPr lang="en-US" dirty="0" smtClean="0">
              <a:solidFill>
                <a:srgbClr val="000000"/>
              </a:solidFill>
              <a:latin typeface="Calibri"/>
              <a:cs typeface="Calibri"/>
            </a:endParaRPr>
          </a:p>
          <a:p>
            <a:pPr algn="ctr"/>
            <a:r>
              <a:rPr lang="et-EE" b="1" dirty="0" smtClean="0">
                <a:solidFill>
                  <a:srgbClr val="00B050"/>
                </a:solidFill>
                <a:latin typeface="Calibri"/>
                <a:cs typeface="Calibri"/>
              </a:rPr>
              <a:t>TEADMISED, OSKUSED, HOIAKUD, VÄÄRTUSED</a:t>
            </a:r>
            <a:endParaRPr lang="en-US" b="1" dirty="0" smtClean="0">
              <a:solidFill>
                <a:srgbClr val="00B050"/>
              </a:solidFill>
              <a:latin typeface="Calibri"/>
              <a:cs typeface="Calibri"/>
            </a:endParaRPr>
          </a:p>
          <a:p>
            <a:pPr algn="ctr"/>
            <a:r>
              <a:rPr lang="en-US" dirty="0" err="1" smtClean="0">
                <a:solidFill>
                  <a:srgbClr val="000000"/>
                </a:solidFill>
                <a:latin typeface="Calibri"/>
                <a:cs typeface="Calibri"/>
              </a:rPr>
              <a:t>Taust</a:t>
            </a:r>
            <a:r>
              <a:rPr lang="en-US" dirty="0" smtClean="0">
                <a:solidFill>
                  <a:srgbClr val="000000"/>
                </a:solidFill>
                <a:latin typeface="Calibri"/>
                <a:cs typeface="Calibri"/>
              </a:rPr>
              <a:t> </a:t>
            </a:r>
            <a:r>
              <a:rPr lang="en-US" dirty="0" err="1" smtClean="0">
                <a:solidFill>
                  <a:srgbClr val="000000"/>
                </a:solidFill>
                <a:latin typeface="Calibri"/>
                <a:cs typeface="Calibri"/>
              </a:rPr>
              <a:t>Euroopa</a:t>
            </a:r>
            <a:r>
              <a:rPr lang="en-US" dirty="0" smtClean="0">
                <a:solidFill>
                  <a:srgbClr val="000000"/>
                </a:solidFill>
                <a:latin typeface="Calibri"/>
                <a:cs typeface="Calibri"/>
              </a:rPr>
              <a:t> </a:t>
            </a:r>
            <a:r>
              <a:rPr lang="en-US" dirty="0" err="1" smtClean="0">
                <a:solidFill>
                  <a:srgbClr val="000000"/>
                </a:solidFill>
                <a:latin typeface="Calibri"/>
                <a:cs typeface="Calibri"/>
              </a:rPr>
              <a:t>Liidu</a:t>
            </a:r>
            <a:r>
              <a:rPr lang="en-US" dirty="0" smtClean="0">
                <a:solidFill>
                  <a:srgbClr val="000000"/>
                </a:solidFill>
                <a:latin typeface="Calibri"/>
                <a:cs typeface="Calibri"/>
              </a:rPr>
              <a:t> </a:t>
            </a:r>
            <a:r>
              <a:rPr lang="en-US" dirty="0" err="1" smtClean="0">
                <a:solidFill>
                  <a:srgbClr val="000000"/>
                </a:solidFill>
                <a:latin typeface="Calibri"/>
                <a:cs typeface="Calibri"/>
              </a:rPr>
              <a:t>Nõukogu</a:t>
            </a:r>
            <a:r>
              <a:rPr lang="en-US" dirty="0" smtClean="0">
                <a:solidFill>
                  <a:srgbClr val="000000"/>
                </a:solidFill>
                <a:latin typeface="Calibri"/>
                <a:cs typeface="Calibri"/>
              </a:rPr>
              <a:t> </a:t>
            </a:r>
            <a:r>
              <a:rPr lang="en-US" dirty="0" err="1" smtClean="0">
                <a:solidFill>
                  <a:srgbClr val="000000"/>
                </a:solidFill>
                <a:latin typeface="Calibri"/>
                <a:cs typeface="Calibri"/>
              </a:rPr>
              <a:t>strateegilistest</a:t>
            </a:r>
            <a:r>
              <a:rPr lang="en-US" dirty="0" smtClean="0">
                <a:solidFill>
                  <a:srgbClr val="000000"/>
                </a:solidFill>
                <a:latin typeface="Calibri"/>
                <a:cs typeface="Calibri"/>
              </a:rPr>
              <a:t> </a:t>
            </a:r>
            <a:r>
              <a:rPr lang="en-US" dirty="0" err="1" smtClean="0">
                <a:solidFill>
                  <a:srgbClr val="000000"/>
                </a:solidFill>
                <a:latin typeface="Calibri"/>
                <a:cs typeface="Calibri"/>
              </a:rPr>
              <a:t>eesmärkidest</a:t>
            </a:r>
            <a:r>
              <a:rPr lang="en-US" dirty="0" smtClean="0">
                <a:solidFill>
                  <a:srgbClr val="000000"/>
                </a:solidFill>
                <a:latin typeface="Calibri"/>
                <a:cs typeface="Calibri"/>
              </a:rPr>
              <a:t> </a:t>
            </a:r>
            <a:r>
              <a:rPr lang="en-US" dirty="0" err="1" smtClean="0">
                <a:solidFill>
                  <a:srgbClr val="000000"/>
                </a:solidFill>
                <a:latin typeface="Calibri"/>
                <a:cs typeface="Calibri"/>
              </a:rPr>
              <a:t>ja</a:t>
            </a:r>
            <a:r>
              <a:rPr lang="en-US" dirty="0" smtClean="0">
                <a:solidFill>
                  <a:srgbClr val="000000"/>
                </a:solidFill>
                <a:latin typeface="Calibri"/>
                <a:cs typeface="Calibri"/>
              </a:rPr>
              <a:t> </a:t>
            </a:r>
            <a:r>
              <a:rPr lang="en-US" dirty="0" err="1" smtClean="0">
                <a:solidFill>
                  <a:srgbClr val="000000"/>
                </a:solidFill>
                <a:latin typeface="Calibri"/>
                <a:cs typeface="Calibri"/>
              </a:rPr>
              <a:t>võtmepädevustest</a:t>
            </a:r>
            <a:endParaRPr lang="en-US" dirty="0" smtClean="0">
              <a:solidFill>
                <a:srgbClr val="000000"/>
              </a:solidFill>
              <a:latin typeface="Calibri"/>
              <a:cs typeface="Calibri"/>
            </a:endParaRPr>
          </a:p>
          <a:p>
            <a:pPr marL="342900" indent="-342900" algn="ctr">
              <a:buAutoNum type="arabicParenR"/>
            </a:pPr>
            <a:endParaRPr lang="en-US" dirty="0" smtClean="0">
              <a:latin typeface="Calibri"/>
              <a:cs typeface="Calibri"/>
            </a:endParaRPr>
          </a:p>
          <a:p>
            <a:pPr marL="342900" indent="-342900" algn="ctr">
              <a:buAutoNum type="arabicParenR"/>
            </a:pPr>
            <a:endParaRPr lang="en-US" dirty="0" smtClean="0">
              <a:latin typeface="Calibri"/>
              <a:cs typeface="Calibri"/>
            </a:endParaRPr>
          </a:p>
          <a:p>
            <a:pPr marL="342900" indent="-342900" algn="ctr">
              <a:buAutoNum type="arabicParenR"/>
            </a:pPr>
            <a:endParaRPr lang="en-US" dirty="0" smtClean="0">
              <a:latin typeface="Calibri"/>
              <a:cs typeface="Calibri"/>
            </a:endParaRPr>
          </a:p>
          <a:p>
            <a:pPr algn="ctr"/>
            <a:endParaRPr lang="en-US" dirty="0">
              <a:latin typeface="Calibri"/>
              <a:cs typeface="Calibri"/>
            </a:endParaRPr>
          </a:p>
          <a:p>
            <a:pPr algn="ctr"/>
            <a:endParaRPr lang="en-US" dirty="0">
              <a:latin typeface="Calibri"/>
              <a:cs typeface="Calibri"/>
            </a:endParaRP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32191" cy="727831"/>
          </a:xfrm>
          <a:prstGeom prst="rect">
            <a:avLst/>
          </a:prstGeom>
        </p:spPr>
      </p:pic>
    </p:spTree>
    <p:extLst>
      <p:ext uri="{BB962C8B-B14F-4D97-AF65-F5344CB8AC3E}">
        <p14:creationId xmlns:p14="http://schemas.microsoft.com/office/powerpoint/2010/main" val="3126376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solidFill>
                <a:srgbClr val="008000"/>
              </a:solidFill>
              <a:latin typeface="Calibri"/>
              <a:cs typeface="Calibri"/>
            </a:endParaRPr>
          </a:p>
        </p:txBody>
      </p:sp>
      <p:graphicFrame>
        <p:nvGraphicFramePr>
          <p:cNvPr id="4" name="Diagram 3"/>
          <p:cNvGraphicFramePr/>
          <p:nvPr>
            <p:extLst>
              <p:ext uri="{D42A27DB-BD31-4B8C-83A1-F6EECF244321}">
                <p14:modId xmlns:p14="http://schemas.microsoft.com/office/powerpoint/2010/main" val="1911312435"/>
              </p:ext>
            </p:extLst>
          </p:nvPr>
        </p:nvGraphicFramePr>
        <p:xfrm>
          <a:off x="46014" y="64423"/>
          <a:ext cx="9018613" cy="5079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3472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47103"/>
            <a:ext cx="8520600" cy="1226084"/>
          </a:xfrm>
        </p:spPr>
        <p:txBody>
          <a:bodyPr/>
          <a:lstStyle/>
          <a:p>
            <a:pPr algn="ctr"/>
            <a:r>
              <a:rPr lang="en-US" sz="3200" b="1" dirty="0" smtClean="0">
                <a:solidFill>
                  <a:srgbClr val="008000"/>
                </a:solidFill>
                <a:latin typeface="Calibri"/>
                <a:cs typeface="Calibri"/>
              </a:rPr>
              <a:t>VÕTMEKÜSIMUSED</a:t>
            </a:r>
            <a:endParaRPr lang="en-US" sz="3200" b="1" dirty="0">
              <a:solidFill>
                <a:srgbClr val="008000"/>
              </a:solidFill>
              <a:latin typeface="Calibri"/>
              <a:cs typeface="Calibri"/>
            </a:endParaRPr>
          </a:p>
        </p:txBody>
      </p:sp>
      <p:sp>
        <p:nvSpPr>
          <p:cNvPr id="3" name="Text Placeholder 2"/>
          <p:cNvSpPr>
            <a:spLocks noGrp="1"/>
          </p:cNvSpPr>
          <p:nvPr>
            <p:ph type="body" idx="1"/>
          </p:nvPr>
        </p:nvSpPr>
        <p:spPr>
          <a:xfrm>
            <a:off x="104497" y="874934"/>
            <a:ext cx="4892551" cy="4012025"/>
          </a:xfrm>
        </p:spPr>
        <p:txBody>
          <a:bodyPr/>
          <a:lstStyle/>
          <a:p>
            <a:pPr marL="342900" indent="-342900">
              <a:buFont typeface="Arial"/>
              <a:buChar char="•"/>
            </a:pPr>
            <a:r>
              <a:rPr lang="et-EE" sz="2400" dirty="0" smtClean="0">
                <a:solidFill>
                  <a:schemeClr val="tx1"/>
                </a:solidFill>
                <a:latin typeface="Calibri"/>
                <a:cs typeface="Calibri"/>
              </a:rPr>
              <a:t>Millised </a:t>
            </a:r>
            <a:r>
              <a:rPr lang="et-EE" sz="2400" dirty="0">
                <a:solidFill>
                  <a:schemeClr val="tx1"/>
                </a:solidFill>
                <a:latin typeface="Calibri"/>
                <a:cs typeface="Calibri"/>
              </a:rPr>
              <a:t>on tänased koolisüsteemi ees seisvad väljakutsed?</a:t>
            </a:r>
          </a:p>
          <a:p>
            <a:pPr marL="342900" indent="-342900">
              <a:buFont typeface="Arial"/>
              <a:buChar char="•"/>
            </a:pPr>
            <a:r>
              <a:rPr lang="et-EE" sz="2400" dirty="0">
                <a:solidFill>
                  <a:schemeClr val="tx1"/>
                </a:solidFill>
                <a:latin typeface="Calibri"/>
                <a:cs typeface="Calibri"/>
              </a:rPr>
              <a:t>Kuidas kool nendele väljakutsetele vastab?</a:t>
            </a:r>
          </a:p>
          <a:p>
            <a:pPr marL="69850" indent="-342900">
              <a:lnSpc>
                <a:spcPct val="100000"/>
              </a:lnSpc>
              <a:buFont typeface="Arial"/>
              <a:buChar char="•"/>
            </a:pPr>
            <a:r>
              <a:rPr lang="et-EE" altLang="en-US" sz="2400" dirty="0">
                <a:solidFill>
                  <a:srgbClr val="000000"/>
                </a:solidFill>
                <a:latin typeface="Calibri"/>
                <a:cs typeface="Calibri"/>
              </a:rPr>
              <a:t>Miks me õpetame seda, mida me õpetame?</a:t>
            </a:r>
            <a:endParaRPr lang="en-US" altLang="en-US" sz="2400" dirty="0">
              <a:solidFill>
                <a:srgbClr val="000000"/>
              </a:solidFill>
              <a:latin typeface="Calibri"/>
              <a:cs typeface="Calibri"/>
            </a:endParaRPr>
          </a:p>
          <a:p>
            <a:pPr marL="69850" indent="-342900">
              <a:lnSpc>
                <a:spcPct val="100000"/>
              </a:lnSpc>
              <a:buFont typeface="Arial"/>
              <a:buChar char="•"/>
            </a:pPr>
            <a:r>
              <a:rPr lang="et-EE" altLang="en-US" sz="2400" dirty="0">
                <a:solidFill>
                  <a:srgbClr val="000000"/>
                </a:solidFill>
                <a:latin typeface="Calibri"/>
                <a:cs typeface="Calibri"/>
              </a:rPr>
              <a:t>Mida tähendab kvaliteetne haridus 21. sajandil</a:t>
            </a:r>
            <a:r>
              <a:rPr lang="en-US" altLang="en-US" sz="2400" dirty="0">
                <a:solidFill>
                  <a:srgbClr val="000000"/>
                </a:solidFill>
                <a:latin typeface="Calibri"/>
                <a:cs typeface="Calibri"/>
              </a:rPr>
              <a:t>?</a:t>
            </a: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7" y="147103"/>
            <a:ext cx="1332191" cy="727831"/>
          </a:xfrm>
          <a:prstGeom prst="rect">
            <a:avLst/>
          </a:prstGeom>
        </p:spPr>
      </p:pic>
    </p:spTree>
    <p:extLst>
      <p:ext uri="{BB962C8B-B14F-4D97-AF65-F5344CB8AC3E}">
        <p14:creationId xmlns:p14="http://schemas.microsoft.com/office/powerpoint/2010/main" val="50491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754063"/>
            <a:ext cx="8520600" cy="263662"/>
          </a:xfrm>
          <a:prstGeom prst="rect">
            <a:avLst/>
          </a:prstGeom>
        </p:spPr>
        <p:txBody>
          <a:bodyPr lIns="91425" tIns="91425" rIns="91425" bIns="91425" anchor="t" anchorCtr="0">
            <a:noAutofit/>
          </a:bodyPr>
          <a:lstStyle/>
          <a:p>
            <a:pPr marL="76200" lvl="0" rtl="0">
              <a:lnSpc>
                <a:spcPct val="115000"/>
              </a:lnSpc>
              <a:spcBef>
                <a:spcPts val="0"/>
              </a:spcBef>
              <a:spcAft>
                <a:spcPts val="1600"/>
              </a:spcAft>
              <a:buClr>
                <a:schemeClr val="dk2"/>
              </a:buClr>
              <a:buSzPct val="100000"/>
            </a:pPr>
            <a:r>
              <a:rPr lang="et" sz="2400" b="1" dirty="0">
                <a:solidFill>
                  <a:srgbClr val="008000"/>
                </a:solidFill>
                <a:latin typeface="Calibri"/>
                <a:cs typeface="Calibri"/>
              </a:rPr>
              <a:t>Elos haridusprogramm ja </a:t>
            </a:r>
            <a:r>
              <a:rPr lang="et" sz="2400" b="1" dirty="0" smtClean="0">
                <a:solidFill>
                  <a:srgbClr val="008000"/>
                </a:solidFill>
                <a:latin typeface="Calibri"/>
                <a:cs typeface="Calibri"/>
              </a:rPr>
              <a:t>THG</a:t>
            </a:r>
            <a:r>
              <a:rPr lang="et-EE" sz="2400" b="1" dirty="0" smtClean="0">
                <a:solidFill>
                  <a:srgbClr val="008000"/>
                </a:solidFill>
                <a:latin typeface="Calibri"/>
                <a:cs typeface="Calibri"/>
              </a:rPr>
              <a:t> kontekst</a:t>
            </a:r>
            <a:r>
              <a:rPr lang="et" sz="2400" b="1" dirty="0" smtClean="0">
                <a:solidFill>
                  <a:srgbClr val="008000"/>
                </a:solidFill>
                <a:latin typeface="Calibri"/>
                <a:cs typeface="Calibri"/>
              </a:rPr>
              <a:t> </a:t>
            </a:r>
            <a:endParaRPr lang="et" sz="2400" b="1" dirty="0">
              <a:solidFill>
                <a:srgbClr val="008000"/>
              </a:solidFill>
              <a:latin typeface="Calibri"/>
              <a:cs typeface="Calibri"/>
            </a:endParaRPr>
          </a:p>
        </p:txBody>
      </p:sp>
      <p:sp>
        <p:nvSpPr>
          <p:cNvPr id="67" name="Shape 67"/>
          <p:cNvSpPr txBox="1">
            <a:spLocks noGrp="1"/>
          </p:cNvSpPr>
          <p:nvPr>
            <p:ph type="body" idx="1"/>
          </p:nvPr>
        </p:nvSpPr>
        <p:spPr>
          <a:xfrm>
            <a:off x="311700" y="1444625"/>
            <a:ext cx="8520600" cy="3124250"/>
          </a:xfrm>
          <a:prstGeom prst="rect">
            <a:avLst/>
          </a:prstGeom>
        </p:spPr>
        <p:txBody>
          <a:bodyPr lIns="91425" tIns="91425" rIns="91425" bIns="91425" anchor="t" anchorCtr="0">
            <a:noAutofit/>
          </a:bodyPr>
          <a:lstStyle/>
          <a:p>
            <a:pPr marL="285750" lvl="0" indent="-285750">
              <a:spcBef>
                <a:spcPts val="0"/>
              </a:spcBef>
              <a:buFont typeface="Arial"/>
              <a:buChar char="•"/>
            </a:pPr>
            <a:r>
              <a:rPr lang="et-EE" dirty="0" smtClean="0">
                <a:solidFill>
                  <a:schemeClr val="tx1"/>
                </a:solidFill>
                <a:latin typeface="Calibri"/>
                <a:cs typeface="Calibri"/>
              </a:rPr>
              <a:t>THG asutati 1963. aastal, kooli prioriteet keeleõpe</a:t>
            </a:r>
          </a:p>
          <a:p>
            <a:pPr lvl="5"/>
            <a:r>
              <a:rPr lang="et-EE" dirty="0" smtClean="0">
                <a:solidFill>
                  <a:schemeClr val="tx1"/>
                </a:solidFill>
                <a:latin typeface="Calibri"/>
                <a:cs typeface="Calibri"/>
              </a:rPr>
              <a:t>	                   	inglise ja eesti keel (hiliskeelekümblus), oluline ka õpilaste emakeele ehk vene keele õpe</a:t>
            </a:r>
          </a:p>
          <a:p>
            <a:pPr marL="285750" lvl="0" indent="-285750">
              <a:spcBef>
                <a:spcPts val="0"/>
              </a:spcBef>
              <a:buFont typeface="Arial"/>
              <a:buChar char="•"/>
            </a:pPr>
            <a:r>
              <a:rPr lang="et-EE" dirty="0" smtClean="0">
                <a:solidFill>
                  <a:schemeClr val="tx1"/>
                </a:solidFill>
                <a:latin typeface="Calibri"/>
                <a:cs typeface="Calibri"/>
              </a:rPr>
              <a:t>2010. aastal liitus kool ELOS haridusprogrammiga</a:t>
            </a:r>
          </a:p>
          <a:p>
            <a:pPr lvl="3"/>
            <a:r>
              <a:rPr lang="et-EE" dirty="0" smtClean="0">
                <a:solidFill>
                  <a:schemeClr val="tx1"/>
                </a:solidFill>
                <a:latin typeface="Calibri"/>
                <a:cs typeface="Calibri"/>
              </a:rPr>
              <a:t>		Euroopa ja rahvusvahelise dimensiooni arendamine (arengukava, meeskond, 			õpilasvahetus)</a:t>
            </a:r>
          </a:p>
          <a:p>
            <a:pPr lvl="3"/>
            <a:r>
              <a:rPr lang="et-EE" dirty="0">
                <a:solidFill>
                  <a:schemeClr val="tx1"/>
                </a:solidFill>
                <a:latin typeface="Calibri"/>
                <a:cs typeface="Calibri"/>
              </a:rPr>
              <a:t>	</a:t>
            </a:r>
            <a:r>
              <a:rPr lang="et-EE" dirty="0" smtClean="0">
                <a:solidFill>
                  <a:schemeClr val="tx1"/>
                </a:solidFill>
                <a:latin typeface="Calibri"/>
                <a:cs typeface="Calibri"/>
              </a:rPr>
              <a:t>	tihe </a:t>
            </a:r>
            <a:r>
              <a:rPr lang="en-US" dirty="0" err="1" smtClean="0">
                <a:solidFill>
                  <a:schemeClr val="tx1"/>
                </a:solidFill>
                <a:latin typeface="Calibri"/>
                <a:cs typeface="Calibri"/>
              </a:rPr>
              <a:t>Hollandi</a:t>
            </a:r>
            <a:r>
              <a:rPr lang="et-EE" dirty="0" smtClean="0">
                <a:solidFill>
                  <a:schemeClr val="tx1"/>
                </a:solidFill>
                <a:latin typeface="Calibri"/>
                <a:cs typeface="Calibri"/>
              </a:rPr>
              <a:t> kooliga RSG </a:t>
            </a:r>
            <a:r>
              <a:rPr lang="et-EE" dirty="0">
                <a:solidFill>
                  <a:schemeClr val="tx1"/>
                </a:solidFill>
                <a:latin typeface="Calibri"/>
                <a:cs typeface="Calibri"/>
              </a:rPr>
              <a:t>Tromp </a:t>
            </a:r>
            <a:r>
              <a:rPr lang="et-EE" dirty="0" smtClean="0">
                <a:solidFill>
                  <a:schemeClr val="tx1"/>
                </a:solidFill>
                <a:latin typeface="Calibri"/>
                <a:cs typeface="Calibri"/>
              </a:rPr>
              <a:t>Meesters</a:t>
            </a:r>
            <a:endParaRPr lang="et-EE" dirty="0" smtClean="0">
              <a:latin typeface="Calibri"/>
              <a:cs typeface="Calibri"/>
            </a:endParaRPr>
          </a:p>
          <a:p>
            <a:pPr lvl="0">
              <a:spcBef>
                <a:spcPts val="0"/>
              </a:spcBef>
            </a:pPr>
            <a:endParaRPr lang="et-EE" dirty="0" smtClean="0">
              <a:latin typeface="Calibri"/>
              <a:cs typeface="Calibri"/>
            </a:endParaRP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310" y="107415"/>
            <a:ext cx="1332191" cy="72783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61" y="138050"/>
            <a:ext cx="8620639" cy="879675"/>
          </a:xfrm>
        </p:spPr>
        <p:txBody>
          <a:bodyPr/>
          <a:lstStyle/>
          <a:p>
            <a:r>
              <a:rPr lang="en-US" b="1" dirty="0" smtClean="0">
                <a:solidFill>
                  <a:srgbClr val="008000"/>
                </a:solidFill>
                <a:latin typeface="Calibri"/>
                <a:cs typeface="Calibri"/>
              </a:rPr>
              <a:t>ELOS </a:t>
            </a:r>
            <a:r>
              <a:rPr lang="en-US" b="1" dirty="0" err="1" smtClean="0">
                <a:solidFill>
                  <a:srgbClr val="008000"/>
                </a:solidFill>
                <a:latin typeface="Calibri"/>
                <a:cs typeface="Calibri"/>
              </a:rPr>
              <a:t>ja</a:t>
            </a:r>
            <a:r>
              <a:rPr lang="en-US" b="1" dirty="0" smtClean="0">
                <a:solidFill>
                  <a:srgbClr val="008000"/>
                </a:solidFill>
                <a:latin typeface="Calibri"/>
                <a:cs typeface="Calibri"/>
              </a:rPr>
              <a:t> </a:t>
            </a:r>
            <a:r>
              <a:rPr lang="en-US" b="1" dirty="0" err="1" smtClean="0">
                <a:solidFill>
                  <a:srgbClr val="008000"/>
                </a:solidFill>
                <a:latin typeface="Calibri"/>
                <a:cs typeface="Calibri"/>
              </a:rPr>
              <a:t>kooli</a:t>
            </a:r>
            <a:r>
              <a:rPr lang="en-US" b="1" dirty="0" smtClean="0">
                <a:solidFill>
                  <a:srgbClr val="008000"/>
                </a:solidFill>
                <a:latin typeface="Calibri"/>
                <a:cs typeface="Calibri"/>
              </a:rPr>
              <a:t> </a:t>
            </a:r>
            <a:r>
              <a:rPr lang="en-US" b="1" dirty="0" err="1" smtClean="0">
                <a:solidFill>
                  <a:srgbClr val="008000"/>
                </a:solidFill>
                <a:latin typeface="Calibri"/>
                <a:cs typeface="Calibri"/>
              </a:rPr>
              <a:t>arengukava</a:t>
            </a:r>
            <a:r>
              <a:rPr lang="en-US" b="1" dirty="0" smtClean="0">
                <a:solidFill>
                  <a:srgbClr val="008000"/>
                </a:solidFill>
                <a:latin typeface="Calibri"/>
                <a:cs typeface="Calibri"/>
              </a:rPr>
              <a:t> 2017-2021</a:t>
            </a:r>
            <a:endParaRPr lang="en-US" b="1" dirty="0">
              <a:solidFill>
                <a:srgbClr val="008000"/>
              </a:solidFill>
              <a:latin typeface="Calibri"/>
              <a:cs typeface="Calibri"/>
            </a:endParaRPr>
          </a:p>
        </p:txBody>
      </p:sp>
      <p:sp>
        <p:nvSpPr>
          <p:cNvPr id="3" name="Text Placeholder 2"/>
          <p:cNvSpPr>
            <a:spLocks noGrp="1"/>
          </p:cNvSpPr>
          <p:nvPr>
            <p:ph type="body" idx="1"/>
          </p:nvPr>
        </p:nvSpPr>
        <p:spPr>
          <a:xfrm>
            <a:off x="311700" y="947941"/>
            <a:ext cx="8520600" cy="3620934"/>
          </a:xfrm>
        </p:spPr>
        <p:txBody>
          <a:bodyPr/>
          <a:lstStyle/>
          <a:p>
            <a:r>
              <a:rPr lang="et-EE" b="1" dirty="0" smtClean="0">
                <a:solidFill>
                  <a:schemeClr val="tx1"/>
                </a:solidFill>
                <a:latin typeface="Calibri"/>
                <a:cs typeface="Calibri"/>
              </a:rPr>
              <a:t>Muutunud õpikäsituse juurutamine</a:t>
            </a:r>
            <a:r>
              <a:rPr lang="et-EE" dirty="0" smtClean="0">
                <a:solidFill>
                  <a:schemeClr val="tx1"/>
                </a:solidFill>
                <a:latin typeface="Calibri"/>
                <a:cs typeface="Calibri"/>
              </a:rPr>
              <a:t>, ELOS üks võimalusi</a:t>
            </a:r>
            <a:endParaRPr lang="et-EE" dirty="0">
              <a:solidFill>
                <a:schemeClr val="tx1"/>
              </a:solidFill>
              <a:latin typeface="Calibri"/>
              <a:cs typeface="Calibri"/>
            </a:endParaRPr>
          </a:p>
          <a:p>
            <a:r>
              <a:rPr lang="et-EE" sz="1600" dirty="0" smtClean="0">
                <a:solidFill>
                  <a:schemeClr val="tx1"/>
                </a:solidFill>
                <a:latin typeface="Calibri"/>
                <a:cs typeface="Calibri"/>
              </a:rPr>
              <a:t>1</a:t>
            </a:r>
            <a:r>
              <a:rPr lang="et-EE" sz="1600" dirty="0">
                <a:solidFill>
                  <a:schemeClr val="tx1"/>
                </a:solidFill>
                <a:latin typeface="Calibri"/>
                <a:cs typeface="Calibri"/>
              </a:rPr>
              <a:t>) </a:t>
            </a:r>
            <a:r>
              <a:rPr lang="et-EE" sz="1600" b="1" dirty="0">
                <a:solidFill>
                  <a:schemeClr val="tx1"/>
                </a:solidFill>
                <a:latin typeface="Calibri"/>
                <a:cs typeface="Calibri"/>
              </a:rPr>
              <a:t>Euroopa mõõde on lõimitud kooli õppe -ja kasvatustöösse </a:t>
            </a:r>
            <a:r>
              <a:rPr lang="et-EE" sz="1600" dirty="0">
                <a:solidFill>
                  <a:schemeClr val="tx1"/>
                </a:solidFill>
                <a:latin typeface="Calibri"/>
                <a:cs typeface="Calibri"/>
              </a:rPr>
              <a:t>vastavalt Elos haridusprogrammi kriteeriumitele;</a:t>
            </a:r>
            <a:endParaRPr lang="en-US" sz="1600" dirty="0">
              <a:solidFill>
                <a:schemeClr val="tx1"/>
              </a:solidFill>
              <a:latin typeface="Calibri"/>
              <a:cs typeface="Calibri"/>
            </a:endParaRPr>
          </a:p>
          <a:p>
            <a:r>
              <a:rPr lang="et-EE" sz="1600" dirty="0">
                <a:solidFill>
                  <a:schemeClr val="tx1"/>
                </a:solidFill>
                <a:latin typeface="Calibri"/>
                <a:cs typeface="Calibri"/>
              </a:rPr>
              <a:t>2) välja on arendatud </a:t>
            </a:r>
            <a:r>
              <a:rPr lang="et-EE" sz="1600" b="1" dirty="0">
                <a:solidFill>
                  <a:schemeClr val="tx1"/>
                </a:solidFill>
                <a:latin typeface="Calibri"/>
                <a:cs typeface="Calibri"/>
              </a:rPr>
              <a:t>rahvusvahelised partnerlussuhted</a:t>
            </a:r>
            <a:r>
              <a:rPr lang="et-EE" sz="1600" dirty="0">
                <a:solidFill>
                  <a:schemeClr val="tx1"/>
                </a:solidFill>
                <a:latin typeface="Calibri"/>
                <a:cs typeface="Calibri"/>
              </a:rPr>
              <a:t>, mille tulemusel viiakse kooliaastas ellu vähemalt üks gümnaasiumile ja üks põhikoolile suunatud muutunud õpikäsitust toetav rahvusvaheline koostööprojekt, kuhu on kaasatud erinevad õpetajad;</a:t>
            </a:r>
            <a:endParaRPr lang="en-US" sz="1600" dirty="0">
              <a:solidFill>
                <a:schemeClr val="tx1"/>
              </a:solidFill>
              <a:latin typeface="Calibri"/>
              <a:cs typeface="Calibri"/>
            </a:endParaRPr>
          </a:p>
          <a:p>
            <a:r>
              <a:rPr lang="et-EE" sz="1600" dirty="0">
                <a:solidFill>
                  <a:schemeClr val="tx1"/>
                </a:solidFill>
                <a:latin typeface="Calibri"/>
                <a:cs typeface="Calibri"/>
              </a:rPr>
              <a:t>3) </a:t>
            </a:r>
            <a:r>
              <a:rPr lang="et-EE" sz="1600" b="1" dirty="0">
                <a:solidFill>
                  <a:schemeClr val="tx1"/>
                </a:solidFill>
                <a:latin typeface="Calibri"/>
                <a:cs typeface="Calibri"/>
              </a:rPr>
              <a:t>väliskoolitustel osalevate töötajate arv on suurenud</a:t>
            </a:r>
            <a:r>
              <a:rPr lang="et-EE" sz="1600" dirty="0">
                <a:solidFill>
                  <a:schemeClr val="tx1"/>
                </a:solidFill>
                <a:latin typeface="Calibri"/>
                <a:cs typeface="Calibri"/>
              </a:rPr>
              <a:t>, misläbi on kasvanud töötajate kvalifikatsioon; </a:t>
            </a:r>
            <a:endParaRPr lang="en-US" sz="1600" dirty="0">
              <a:solidFill>
                <a:schemeClr val="tx1"/>
              </a:solidFill>
              <a:latin typeface="Calibri"/>
              <a:cs typeface="Calibri"/>
            </a:endParaRPr>
          </a:p>
          <a:p>
            <a:r>
              <a:rPr lang="et-EE" sz="1600" dirty="0">
                <a:solidFill>
                  <a:schemeClr val="tx1"/>
                </a:solidFill>
                <a:latin typeface="Calibri"/>
                <a:cs typeface="Calibri"/>
              </a:rPr>
              <a:t>4) loodud on </a:t>
            </a:r>
            <a:r>
              <a:rPr lang="et-EE" sz="1600" b="1" dirty="0">
                <a:solidFill>
                  <a:schemeClr val="tx1"/>
                </a:solidFill>
                <a:latin typeface="Calibri"/>
                <a:cs typeface="Calibri"/>
              </a:rPr>
              <a:t>koostöösuhted innovaatiliste õppeasutustega ja vähemalt üks kooli juhtkonnaliige on olnud seal töövarjuks</a:t>
            </a:r>
            <a:r>
              <a:rPr lang="et-EE" sz="1600" dirty="0">
                <a:solidFill>
                  <a:schemeClr val="tx1"/>
                </a:solidFill>
                <a:latin typeface="Calibri"/>
                <a:cs typeface="Calibri"/>
              </a:rPr>
              <a:t>, eesmärgiga leida uusi uuenduslikke ideid edasisteks arenguteks ning koolijuhtimise kvaliteedi tõstmiseks.</a:t>
            </a:r>
            <a:endParaRPr lang="en-US" sz="1600" dirty="0">
              <a:solidFill>
                <a:schemeClr val="tx1"/>
              </a:solidFill>
              <a:latin typeface="Calibri"/>
              <a:cs typeface="Calibri"/>
            </a:endParaRPr>
          </a:p>
          <a:p>
            <a:endParaRPr lang="en-US" sz="1400" dirty="0">
              <a:solidFill>
                <a:schemeClr val="tx1"/>
              </a:solidFill>
              <a:latin typeface="Calibri"/>
              <a:cs typeface="Calibri"/>
            </a:endParaRPr>
          </a:p>
        </p:txBody>
      </p:sp>
    </p:spTree>
    <p:extLst>
      <p:ext uri="{BB962C8B-B14F-4D97-AF65-F5344CB8AC3E}">
        <p14:creationId xmlns:p14="http://schemas.microsoft.com/office/powerpoint/2010/main" val="259960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690563"/>
            <a:ext cx="8520600" cy="515936"/>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t" sz="2400" b="1" dirty="0" smtClean="0">
                <a:solidFill>
                  <a:srgbClr val="008000"/>
                </a:solidFill>
                <a:latin typeface="Calibri"/>
                <a:cs typeface="Calibri"/>
              </a:rPr>
              <a:t>Mida Elos programm koolile annab ja kuidas see riikliku õppekavaga seotud on?</a:t>
            </a:r>
            <a:endParaRPr lang="et" sz="2400" b="1" dirty="0">
              <a:solidFill>
                <a:srgbClr val="008000"/>
              </a:solidFill>
              <a:latin typeface="Calibri"/>
              <a:cs typeface="Calibri"/>
            </a:endParaRPr>
          </a:p>
        </p:txBody>
      </p:sp>
      <p:sp>
        <p:nvSpPr>
          <p:cNvPr id="73" name="Shape 73"/>
          <p:cNvSpPr txBox="1">
            <a:spLocks noGrp="1"/>
          </p:cNvSpPr>
          <p:nvPr>
            <p:ph type="body" idx="1"/>
          </p:nvPr>
        </p:nvSpPr>
        <p:spPr>
          <a:xfrm>
            <a:off x="311700" y="1563687"/>
            <a:ext cx="8520600" cy="3005187"/>
          </a:xfrm>
          <a:prstGeom prst="rect">
            <a:avLst/>
          </a:prstGeom>
        </p:spPr>
        <p:txBody>
          <a:bodyPr lIns="91425" tIns="91425" rIns="91425" bIns="91425" anchor="t" anchorCtr="0">
            <a:noAutofit/>
          </a:bodyPr>
          <a:lstStyle/>
          <a:p>
            <a:pPr lvl="0" algn="ctr">
              <a:spcBef>
                <a:spcPts val="0"/>
              </a:spcBef>
            </a:pPr>
            <a:endParaRPr lang="et-EE" dirty="0" smtClean="0">
              <a:solidFill>
                <a:srgbClr val="000000"/>
              </a:solidFill>
              <a:latin typeface="Calibri"/>
              <a:cs typeface="Calibri"/>
            </a:endParaRPr>
          </a:p>
          <a:p>
            <a:pPr lvl="0" algn="ctr">
              <a:spcBef>
                <a:spcPts val="0"/>
              </a:spcBef>
            </a:pPr>
            <a:r>
              <a:rPr lang="et-EE" dirty="0" smtClean="0">
                <a:solidFill>
                  <a:srgbClr val="000000"/>
                </a:solidFill>
                <a:latin typeface="Calibri"/>
                <a:cs typeface="Calibri"/>
              </a:rPr>
              <a:t>Toetab õppekava üldosa alusväärtusi, üldpädevusi ja läbivaid teemasid</a:t>
            </a:r>
          </a:p>
          <a:p>
            <a:pPr lvl="0" algn="ctr">
              <a:spcBef>
                <a:spcPts val="0"/>
              </a:spcBef>
            </a:pPr>
            <a:r>
              <a:rPr lang="et-EE" dirty="0" smtClean="0">
                <a:solidFill>
                  <a:srgbClr val="000000"/>
                </a:solidFill>
                <a:latin typeface="Calibri"/>
                <a:cs typeface="Calibri"/>
              </a:rPr>
              <a:t>Nt</a:t>
            </a:r>
          </a:p>
          <a:p>
            <a:pPr lvl="0" algn="ctr">
              <a:spcBef>
                <a:spcPts val="0"/>
              </a:spcBef>
            </a:pPr>
            <a:r>
              <a:rPr lang="et-EE" dirty="0" smtClean="0">
                <a:solidFill>
                  <a:srgbClr val="000000"/>
                </a:solidFill>
                <a:latin typeface="Calibri"/>
                <a:cs typeface="Calibri"/>
              </a:rPr>
              <a:t>väärtuspädevus, enesemääratluspädevus, õpipädevus, suhtluspädevus, sotsiaalne pädevus, kodanikupädevus, ettevõtlikkuspädevus</a:t>
            </a:r>
          </a:p>
          <a:p>
            <a:pPr lvl="0">
              <a:spcBef>
                <a:spcPts val="0"/>
              </a:spcBef>
            </a:pPr>
            <a:endParaRPr lang="et-EE" dirty="0">
              <a:solidFill>
                <a:srgbClr val="000000"/>
              </a:solidFill>
              <a:latin typeface="Calibri"/>
              <a:cs typeface="Calibri"/>
            </a:endParaRPr>
          </a:p>
          <a:p>
            <a:pPr lvl="0" algn="ctr">
              <a:spcBef>
                <a:spcPts val="0"/>
              </a:spcBef>
            </a:pPr>
            <a:endParaRPr lang="et-EE" dirty="0" smtClean="0">
              <a:solidFill>
                <a:srgbClr val="008000"/>
              </a:solidFill>
              <a:latin typeface="Calibri"/>
              <a:cs typeface="Calibri"/>
            </a:endParaRPr>
          </a:p>
          <a:p>
            <a:pPr lvl="0" algn="ctr">
              <a:spcBef>
                <a:spcPts val="0"/>
              </a:spcBef>
            </a:pPr>
            <a:r>
              <a:rPr lang="et-EE" b="1" dirty="0" smtClean="0">
                <a:solidFill>
                  <a:srgbClr val="008000"/>
                </a:solidFill>
                <a:latin typeface="Calibri"/>
                <a:cs typeface="Calibri"/>
              </a:rPr>
              <a:t>TEADMISED, OSKUSED, HOIAKUD</a:t>
            </a:r>
          </a:p>
        </p:txBody>
      </p:sp>
      <p:pic>
        <p:nvPicPr>
          <p:cNvPr id="4" name="Picture 3" descr="Screen Shot 2017-03-13 at 23.00.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122" y="107415"/>
            <a:ext cx="1332191" cy="727831"/>
          </a:xfrm>
          <a:prstGeom prst="rect">
            <a:avLst/>
          </a:prstGeom>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TotalTime>
  <Words>1178</Words>
  <Application>Microsoft Office PowerPoint</Application>
  <PresentationFormat>Ekraaniseanss (16:9)</PresentationFormat>
  <Paragraphs>113</Paragraphs>
  <Slides>16</Slides>
  <Notes>10</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16</vt:i4>
      </vt:variant>
    </vt:vector>
  </HeadingPairs>
  <TitlesOfParts>
    <vt:vector size="19" baseType="lpstr">
      <vt:lpstr>Arial</vt:lpstr>
      <vt:lpstr>Calibri</vt:lpstr>
      <vt:lpstr>simple-light-2</vt:lpstr>
      <vt:lpstr>       ELOS haridusprogrammi kogemus  Tallinna Humanitaargümaasiumis</vt:lpstr>
      <vt:lpstr>Ettekande sisu</vt:lpstr>
      <vt:lpstr>VÕTMEKÜSIMUSED</vt:lpstr>
      <vt:lpstr> ELOS – Euroopa kui kooli õppekeskkond</vt:lpstr>
      <vt:lpstr>PowerPointi esitlus</vt:lpstr>
      <vt:lpstr>VÕTMEKÜSIMUSED</vt:lpstr>
      <vt:lpstr>Elos haridusprogramm ja THG kontekst </vt:lpstr>
      <vt:lpstr>ELOS ja kooli arengukava 2017-2021</vt:lpstr>
      <vt:lpstr>Mida Elos programm koolile annab ja kuidas see riikliku õppekavaga seotud on?</vt:lpstr>
      <vt:lpstr>TEGEVUSED EHK ELOS PRAKTIKAS</vt:lpstr>
      <vt:lpstr>e</vt:lpstr>
      <vt:lpstr>Mõtteid</vt:lpstr>
      <vt:lpstr>Mõju haridusele: õpilane ja õpetaja</vt:lpstr>
      <vt:lpstr>PowerPointi esitlus</vt:lpstr>
      <vt:lpstr>Kasutatud materjalid</vt:lpstr>
      <vt:lpstr>PowerPointi esitlus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ELOS kooli kogemus</dc:title>
  <dc:creator>Hanna-Liis Kaarlõp</dc:creator>
  <cp:lastModifiedBy>Priit Kruus</cp:lastModifiedBy>
  <cp:revision>31</cp:revision>
  <cp:lastPrinted>2017-03-14T12:10:43Z</cp:lastPrinted>
  <dcterms:modified xsi:type="dcterms:W3CDTF">2017-03-14T17:56:14Z</dcterms:modified>
</cp:coreProperties>
</file>