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7" r:id="rId3"/>
    <p:sldId id="277" r:id="rId4"/>
    <p:sldId id="279" r:id="rId5"/>
    <p:sldId id="278" r:id="rId6"/>
    <p:sldId id="269" r:id="rId7"/>
    <p:sldId id="290" r:id="rId8"/>
    <p:sldId id="276" r:id="rId9"/>
    <p:sldId id="280" r:id="rId10"/>
    <p:sldId id="289" r:id="rId11"/>
    <p:sldId id="281" r:id="rId12"/>
    <p:sldId id="282" r:id="rId13"/>
    <p:sldId id="283" r:id="rId14"/>
    <p:sldId id="284" r:id="rId15"/>
    <p:sldId id="285" r:id="rId16"/>
    <p:sldId id="286" r:id="rId17"/>
    <p:sldId id="287" r:id="rId18"/>
    <p:sldId id="288" r:id="rId1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8"/>
    <p:restoredTop sz="84568" autoAdjust="0"/>
  </p:normalViewPr>
  <p:slideViewPr>
    <p:cSldViewPr>
      <p:cViewPr varScale="1">
        <p:scale>
          <a:sx n="61" d="100"/>
          <a:sy n="61" d="100"/>
        </p:scale>
        <p:origin x="-165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A6546-F000-45D9-B33B-2D3D4AD1205F}" type="datetimeFigureOut">
              <a:rPr lang="et-EE" smtClean="0"/>
              <a:pPr/>
              <a:t>27.02.2017</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ED445-A3C5-45F9-83B5-71C732F9B977}"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2</a:t>
            </a:fld>
            <a:endParaRPr lang="et-E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Austada</a:t>
            </a:r>
            <a:r>
              <a:rPr lang="et-EE" b="0" baseline="0" dirty="0" smtClean="0"/>
              <a:t> erinevate keskkondade reegleid ja ühiskondlikku </a:t>
            </a:r>
            <a:r>
              <a:rPr lang="et-EE" b="0" baseline="0" dirty="0" smtClean="0"/>
              <a:t>mitmekesisust, teha </a:t>
            </a:r>
            <a:r>
              <a:rPr lang="et-EE" b="0" baseline="0" dirty="0" smtClean="0"/>
              <a:t>koostööd erinevate inimestega mitmesugustes situatsioonides</a:t>
            </a:r>
            <a:endParaRPr lang="et-EE"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11</a:t>
            </a:fld>
            <a:endParaRPr lang="et-E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Suutlikkus mõista ja hinnata iseennast</a:t>
            </a:r>
          </a:p>
        </p:txBody>
      </p:sp>
      <p:sp>
        <p:nvSpPr>
          <p:cNvPr id="4" name="Slaidinumbri kohatäide 3"/>
          <p:cNvSpPr>
            <a:spLocks noGrp="1"/>
          </p:cNvSpPr>
          <p:nvPr>
            <p:ph type="sldNum" sz="quarter" idx="10"/>
          </p:nvPr>
        </p:nvSpPr>
        <p:spPr/>
        <p:txBody>
          <a:bodyPr/>
          <a:lstStyle/>
          <a:p>
            <a:fld id="{6E0ED445-A3C5-45F9-83B5-71C732F9B977}" type="slidenum">
              <a:rPr lang="et-EE" smtClean="0"/>
              <a:pPr/>
              <a:t>12</a:t>
            </a:fld>
            <a:endParaRPr lang="et-E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Suutlikkus organiseerida õpikeskkonda</a:t>
            </a:r>
            <a:r>
              <a:rPr lang="et-EE" b="0" baseline="0" dirty="0" smtClean="0"/>
              <a:t> varieeruvas rühmas</a:t>
            </a:r>
            <a:endParaRPr lang="et-EE"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13</a:t>
            </a:fld>
            <a:endParaRPr lang="et-E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a:buFontTx/>
              <a:buNone/>
            </a:pPr>
            <a:r>
              <a:rPr lang="et-EE" dirty="0" smtClean="0"/>
              <a:t>Suutlikkus</a:t>
            </a:r>
            <a:r>
              <a:rPr lang="et-EE" baseline="0" dirty="0" smtClean="0"/>
              <a:t> ennast selgelt, asjakohaselt ja viisakalt väljendada, arvestades olukordi ja mõistes suhtluspartnereid</a:t>
            </a:r>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14</a:t>
            </a:fld>
            <a:endParaRPr lang="et-E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Suutlikkus kirjeldada</a:t>
            </a:r>
            <a:r>
              <a:rPr lang="et-EE" b="0" baseline="0" dirty="0" smtClean="0"/>
              <a:t> ümbritsevat maailma loodusteaduslike mudelite ja mõõtmisvahendite abil ning teha tõenduspõhiseid otsuseid</a:t>
            </a:r>
          </a:p>
          <a:p>
            <a:pPr rtl="0">
              <a:buFontTx/>
              <a:buNone/>
            </a:pPr>
            <a:r>
              <a:rPr lang="et-EE" b="0" baseline="0" dirty="0" smtClean="0"/>
              <a:t>Mõista loodusteaduste ja tehnoloogia olulisust ja piiranguid</a:t>
            </a:r>
            <a:endParaRPr lang="et-EE"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15</a:t>
            </a:fld>
            <a:endParaRPr lang="et-E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Suutlikkus ideid luua ja ellu viia, korraldada ühistegevusi ja neist osa võtta, näidata algatusvõimet ja vastutada tulemuste eest</a:t>
            </a:r>
            <a:endParaRPr lang="fi-FI"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16</a:t>
            </a:fld>
            <a:endParaRPr lang="et-E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buFontTx/>
              <a:buNone/>
            </a:pPr>
            <a:r>
              <a:rPr lang="et-EE" b="0" dirty="0" smtClean="0"/>
              <a:t>Suutlikkus kasutada uuenevat digitehnoloogiat nii õppimisel kui kogukondades suheldes</a:t>
            </a:r>
          </a:p>
        </p:txBody>
      </p:sp>
      <p:sp>
        <p:nvSpPr>
          <p:cNvPr id="4" name="Slaidinumbri kohatäide 3"/>
          <p:cNvSpPr>
            <a:spLocks noGrp="1"/>
          </p:cNvSpPr>
          <p:nvPr>
            <p:ph type="sldNum" sz="quarter" idx="10"/>
          </p:nvPr>
        </p:nvSpPr>
        <p:spPr/>
        <p:txBody>
          <a:bodyPr/>
          <a:lstStyle/>
          <a:p>
            <a:fld id="{6E0ED445-A3C5-45F9-83B5-71C732F9B977}" type="slidenum">
              <a:rPr lang="et-EE" smtClean="0"/>
              <a:pPr/>
              <a:t>17</a:t>
            </a:fld>
            <a:endParaRPr lang="et-E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r>
              <a:rPr lang="et-EE" dirty="0" smtClean="0"/>
              <a:t>1) Kerge vaimupuudega väikelaps</a:t>
            </a:r>
            <a:r>
              <a:rPr lang="et-EE" baseline="0" dirty="0" smtClean="0"/>
              <a:t> (1—3a) on sõltuvalt kaasuvast puudest oma mõningate erisustega, kuid ta ei teadvusta oma erisust ja leiab kergesti positiivseid suhteid eakaaslastega. Koolieelses eas arengu vahe muutub märgatavaks ja kolmandaks-neljandaks klassiks on vahe eakaaslastega tõsiseid piiranguid seadev. Vanemad kirjeldavad, et kodukandi sõbrad on “lahti hammustanud”, et nende laps on teistest erinev. Ühiseid tegevusi jääb harvemaks, sõprus hajub. Nii on meie eesmärk aidata luua sõprussuhteid, mis tugineksid võrdsusel, austusel ja ühistel huvidel. Suhted kujunevad (nagu teistelgi lastel) koolis, matkal, laagris, spordivõistlustel, sünnipäeval, talvepäevadel ja aastalõpu ekskursioonidel. Kedagi ei sunni, kõiki kutsume osalema.</a:t>
            </a:r>
          </a:p>
          <a:p>
            <a:r>
              <a:rPr lang="et-EE" baseline="0" dirty="0" smtClean="0"/>
              <a:t>2) Kogemusnõustamine on vaimupuudega, somaatiliste haigustega laste vanematele turvaline ja usaldusväärne võimalus saada teavet oma lapse kohta. Näeme, et meie õpilaste vanemad kasvavad koos – vahetavad teavet rehabilitatsiooniplaanide koostamiseks, soovitavad terapeute, annavad üksteisele nõu kasvuraskuste korral. Nad saavad rõõmustada koos oma laste edusammude üle – ka kõige empaatilisem </a:t>
            </a:r>
            <a:r>
              <a:rPr lang="et-EE" baseline="0" dirty="0" smtClean="0"/>
              <a:t>sõbranna ei </a:t>
            </a:r>
            <a:r>
              <a:rPr lang="et-EE" baseline="0" dirty="0" smtClean="0"/>
              <a:t>saa tunda seda, mida teine lapsevanem.</a:t>
            </a:r>
          </a:p>
          <a:p>
            <a:r>
              <a:rPr lang="et-EE" baseline="0" dirty="0" smtClean="0"/>
              <a:t>3) Eelmise lennu õpilaste omavaheline suhtlemine (kokku kasvamine) julgustab meid ka praegusi õpilasi ja lapsevanemaid omavahel ühendama.</a:t>
            </a:r>
          </a:p>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18</a:t>
            </a:fld>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3</a:t>
            </a:fld>
            <a:endParaRPr lang="et-E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4</a:t>
            </a:fld>
            <a:endParaRPr 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5</a:t>
            </a:fld>
            <a:endParaRPr lang="et-E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r>
              <a:rPr lang="et-EE" b="0" dirty="0" smtClean="0"/>
              <a:t>Sarnaselt</a:t>
            </a:r>
            <a:r>
              <a:rPr lang="et-EE" b="0" baseline="0" dirty="0" smtClean="0"/>
              <a:t> riikliku õppekavaga on lihtsustatud riiklikus õppekavas kirjeldatud õppesisu ja oodatavad õpitulemused ainete kaupa. Selleks, et ainetundides õpitud teadmisi ja oskusi väljaspool õppeolukorda edukalt kasutada, on ka lihtsustatud õppe õpilastel vaja kujundada aineüleseid pädevusi. Aineüleste pädevuste sh </a:t>
            </a:r>
            <a:r>
              <a:rPr lang="et-EE" b="0" baseline="0" dirty="0" err="1" smtClean="0"/>
              <a:t>üldpädevuste</a:t>
            </a:r>
            <a:r>
              <a:rPr lang="et-EE" b="0" baseline="0" dirty="0" smtClean="0"/>
              <a:t> rakendamine erinevates õpi- ja suhtluskeskkondades on lihtsustatud õppe õpilaste jaoks keeruline. Läbi ühiste ürituste ja õppekäikude saavad õpilased turvalises keskkonnas neid harjutada.</a:t>
            </a:r>
            <a:endParaRPr lang="et-EE"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6</a:t>
            </a:fld>
            <a:endParaRPr 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Võrdlusest on näha, et põhikooli</a:t>
            </a:r>
            <a:r>
              <a:rPr lang="et-EE" baseline="0" dirty="0" smtClean="0"/>
              <a:t> </a:t>
            </a:r>
            <a:r>
              <a:rPr lang="et-EE" dirty="0" smtClean="0"/>
              <a:t>riikliku õppekava</a:t>
            </a:r>
            <a:r>
              <a:rPr lang="et-EE" baseline="0" dirty="0" smtClean="0"/>
              <a:t> (RÕK) järgi õppijatelt oodatakse, et nad ise loovad seoseid varasemate ja uute teadmiste vahel ning omandavad süvendatud teadmisi ainevaldkondadest.</a:t>
            </a:r>
          </a:p>
          <a:p>
            <a:r>
              <a:rPr lang="et-EE" baseline="0" dirty="0" smtClean="0"/>
              <a:t>Põhikooli lihtsustatud riikliku õppekava (LÕK) järgi õppijad valdavalt ise seoseid ei loo ja nende teadmised on pinnapealsemad/kontekstist sõltuvad. Õpilased vajavad ka põhikooli lõpuklassides eelkõige õpetaja seatud eesmärgi suunas väga läbimõeldud pisikeste sammudega liikumist (st noor ei muutu </a:t>
            </a:r>
            <a:r>
              <a:rPr lang="et-EE" baseline="0" dirty="0" err="1" smtClean="0"/>
              <a:t>ennastjuhtivaks</a:t>
            </a:r>
            <a:r>
              <a:rPr lang="et-EE" baseline="0" dirty="0" smtClean="0"/>
              <a:t> õppijaks).</a:t>
            </a:r>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7</a:t>
            </a:fld>
            <a:endParaRPr lang="et-EE"/>
          </a:p>
        </p:txBody>
      </p:sp>
    </p:spTree>
    <p:extLst>
      <p:ext uri="{BB962C8B-B14F-4D97-AF65-F5344CB8AC3E}">
        <p14:creationId xmlns:p14="http://schemas.microsoft.com/office/powerpoint/2010/main" xmlns="" val="349886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rtl="0"/>
            <a:r>
              <a:rPr lang="et-EE" b="0" dirty="0" smtClean="0"/>
              <a:t>Muutunud õpikäsitluse</a:t>
            </a:r>
            <a:r>
              <a:rPr lang="et-EE" b="0" baseline="0" dirty="0" smtClean="0"/>
              <a:t> järgi toimub õppimine igal pool. </a:t>
            </a:r>
            <a:r>
              <a:rPr lang="et-EE" b="0" baseline="0" dirty="0" err="1" smtClean="0"/>
              <a:t>LÕK-i</a:t>
            </a:r>
            <a:r>
              <a:rPr lang="et-EE" b="0" baseline="0" dirty="0" smtClean="0"/>
              <a:t> järgi õppivate õpilaste loomulik huvi õppimise vastu on väiksem, seepärast on eriti oluline õpetaja ja õpilaste emotsionaalne kontakt, heatahtlik ja toetav miljöö. Õppimise ja käitumise suunamiseks on vajalikud õpetaja ja lastevanemate sagedased kontaktid.</a:t>
            </a:r>
          </a:p>
          <a:p>
            <a:pPr rtl="0"/>
            <a:r>
              <a:rPr lang="et-EE" b="0" baseline="0" dirty="0" smtClean="0"/>
              <a:t>Meie tavaklassi ja väikeklassi õpetajatena oleme kaks klassi liitnud üheks. Rõhutame, et on ühine 5. klass, millel on 2 õpetajat.</a:t>
            </a:r>
          </a:p>
          <a:p>
            <a:pPr rtl="0"/>
            <a:r>
              <a:rPr lang="et-EE" b="0" baseline="0" dirty="0" smtClean="0"/>
              <a:t>Kunsti- ja draamatunnid mõlemal klassil koos. Õppekäigud jmt alati koos.</a:t>
            </a:r>
          </a:p>
          <a:p>
            <a:pPr rtl="0"/>
            <a:r>
              <a:rPr lang="et-EE" b="0" baseline="0" dirty="0" smtClean="0"/>
              <a:t>Koolivälised ujumistreeningud (juba kolmandat õppeaastat), ujuma saatmisega lastevanemate kaasamine. Rõõm, et mitu last on leidnud endale spordiala - ujumisvõistlustel esimesed kohad.</a:t>
            </a:r>
          </a:p>
          <a:p>
            <a:pPr rtl="0"/>
            <a:r>
              <a:rPr lang="et-EE" b="0" baseline="0" dirty="0" smtClean="0"/>
              <a:t>Üritused peredega: talvised perepäevad Nelijärvel (ööbimisega), õppeaasta lõpetamine mõne õpilase kodus, vanavanemate päeva tähistamine (sportmängud, metsas orienteerumine, kartulivõtmise talgud), jäätisekohviku külastamine õpilaste väikeste õdedega. Üritustesse ja väljasõitudesse kaasatud ka õpetajate lapsed ja võimalusel </a:t>
            </a:r>
            <a:r>
              <a:rPr lang="et-EE" b="0" baseline="0" dirty="0" err="1" smtClean="0"/>
              <a:t>abikaasa(d</a:t>
            </a:r>
            <a:r>
              <a:rPr lang="et-EE" b="0" baseline="0" dirty="0" smtClean="0"/>
              <a:t>).</a:t>
            </a:r>
            <a:endParaRPr lang="et-EE" b="0"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8</a:t>
            </a:fld>
            <a:endParaRPr lang="et-E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Tajuda ja väärtustada oma seotust teiste inimeste ja ühiskonnaga, oma maa ja teiste maade rahvaste</a:t>
            </a:r>
            <a:r>
              <a:rPr lang="et-EE" baseline="0" dirty="0" smtClean="0"/>
              <a:t> kultuuripärandiga</a:t>
            </a:r>
            <a:endParaRPr lang="et-EE" dirty="0" smtClean="0"/>
          </a:p>
        </p:txBody>
      </p:sp>
      <p:sp>
        <p:nvSpPr>
          <p:cNvPr id="4" name="Slaidinumbri kohatäide 3"/>
          <p:cNvSpPr>
            <a:spLocks noGrp="1"/>
          </p:cNvSpPr>
          <p:nvPr>
            <p:ph type="sldNum" sz="quarter" idx="10"/>
          </p:nvPr>
        </p:nvSpPr>
        <p:spPr/>
        <p:txBody>
          <a:bodyPr/>
          <a:lstStyle/>
          <a:p>
            <a:fld id="{6E0ED445-A3C5-45F9-83B5-71C732F9B977}" type="slidenum">
              <a:rPr lang="et-EE" smtClean="0"/>
              <a:pPr/>
              <a:t>9</a:t>
            </a:fld>
            <a:endParaRPr lang="et-E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Tajuda ja väärtustada oma seotust teiste inimeste ja ühiskonnaga, oma maa ja teiste maade rahvaste</a:t>
            </a:r>
            <a:r>
              <a:rPr lang="et-EE" baseline="0" dirty="0" smtClean="0"/>
              <a:t> kultuuripärandiga</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Juunikuus plaanis sõita </a:t>
            </a:r>
            <a:r>
              <a:rPr lang="fi-FI" dirty="0" err="1" smtClean="0"/>
              <a:t>Rootsi</a:t>
            </a:r>
            <a:r>
              <a:rPr lang="et-EE" dirty="0" smtClean="0"/>
              <a:t>:</a:t>
            </a:r>
            <a:r>
              <a:rPr lang="et-EE" baseline="0" dirty="0" smtClean="0"/>
              <a:t> </a:t>
            </a:r>
            <a:r>
              <a:rPr lang="et-EE" dirty="0" err="1" smtClean="0"/>
              <a:t>Kolmardeni</a:t>
            </a:r>
            <a:r>
              <a:rPr lang="et-EE" dirty="0" smtClean="0"/>
              <a:t> loomaaed, Astrid </a:t>
            </a:r>
            <a:r>
              <a:rPr lang="et-EE" dirty="0" err="1" smtClean="0"/>
              <a:t>Lindgreni</a:t>
            </a:r>
            <a:r>
              <a:rPr lang="et-EE" dirty="0" smtClean="0"/>
              <a:t> teemapark (eeltööna</a:t>
            </a:r>
            <a:r>
              <a:rPr lang="et-EE" baseline="0" dirty="0" smtClean="0"/>
              <a:t> tutvumine </a:t>
            </a:r>
            <a:r>
              <a:rPr lang="et-EE" baseline="0" dirty="0" err="1" smtClean="0"/>
              <a:t>Lindgreni</a:t>
            </a:r>
            <a:r>
              <a:rPr lang="et-EE" baseline="0" dirty="0" smtClean="0"/>
              <a:t> loominguga, Haapsalus </a:t>
            </a:r>
            <a:r>
              <a:rPr lang="et-EE" baseline="0" dirty="0" err="1" smtClean="0"/>
              <a:t>Ilon</a:t>
            </a:r>
            <a:r>
              <a:rPr lang="et-EE" baseline="0" dirty="0" smtClean="0"/>
              <a:t> </a:t>
            </a:r>
            <a:r>
              <a:rPr lang="et-EE" baseline="0" dirty="0" err="1" smtClean="0"/>
              <a:t>Wiklandi</a:t>
            </a:r>
            <a:r>
              <a:rPr lang="et-EE" baseline="0" dirty="0" smtClean="0"/>
              <a:t> muuseumi külastamine)</a:t>
            </a:r>
            <a:endParaRPr lang="fi-FI" dirty="0" smtClean="0"/>
          </a:p>
          <a:p>
            <a:endParaRPr lang="et-EE" dirty="0"/>
          </a:p>
        </p:txBody>
      </p:sp>
      <p:sp>
        <p:nvSpPr>
          <p:cNvPr id="4" name="Slaidinumbri kohatäide 3"/>
          <p:cNvSpPr>
            <a:spLocks noGrp="1"/>
          </p:cNvSpPr>
          <p:nvPr>
            <p:ph type="sldNum" sz="quarter" idx="10"/>
          </p:nvPr>
        </p:nvSpPr>
        <p:spPr/>
        <p:txBody>
          <a:bodyPr/>
          <a:lstStyle/>
          <a:p>
            <a:fld id="{6E0ED445-A3C5-45F9-83B5-71C732F9B977}" type="slidenum">
              <a:rPr lang="et-EE" smtClean="0"/>
              <a:pPr/>
              <a:t>10</a:t>
            </a:fld>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t-EE" smtClean="0"/>
              <a:t>Muutke tiitli laadi</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4FFE359-CC4A-448C-9CC9-AD2F347BA2AD}" type="datetimeFigureOut">
              <a:rPr lang="et-EE" smtClean="0"/>
              <a:pPr/>
              <a:t>27.02.2017</a:t>
            </a:fld>
            <a:endParaRPr lang="et-E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t-E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A7BADF1-F89D-499C-88B4-1E1D07E2EB57}" type="slidenum">
              <a:rPr lang="et-EE" smtClean="0"/>
              <a:pPr/>
              <a:t>‹#›</a:t>
            </a:fld>
            <a:endParaRPr lang="et-E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t-EE" smtClean="0"/>
              <a:t>Muutke tiitli laadi</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t-EE" smtClean="0"/>
              <a:t>Muutke tiitli laadi</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5" name="Date Placeholder 4"/>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A7BADF1-F89D-499C-88B4-1E1D07E2EB57}" type="slidenum">
              <a:rPr lang="et-EE" smtClean="0"/>
              <a:pPr/>
              <a:t>‹#›</a:t>
            </a:fld>
            <a:endParaRPr lang="et-EE"/>
          </a:p>
        </p:txBody>
      </p:sp>
      <p:sp>
        <p:nvSpPr>
          <p:cNvPr id="9" name="Content Placeholder 8"/>
          <p:cNvSpPr>
            <a:spLocks noGrp="1"/>
          </p:cNvSpPr>
          <p:nvPr>
            <p:ph sz="quarter" idx="13"/>
          </p:nvPr>
        </p:nvSpPr>
        <p:spPr>
          <a:xfrm>
            <a:off x="1042416" y="2313432"/>
            <a:ext cx="3419856" cy="349300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tiitli laadi</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Date Placeholder 2"/>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Pealdisega sisu">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7" name="Slide Number Placeholder 6"/>
          <p:cNvSpPr>
            <a:spLocks noGrp="1"/>
          </p:cNvSpPr>
          <p:nvPr>
            <p:ph type="sldNum" sz="quarter" idx="12"/>
          </p:nvPr>
        </p:nvSpPr>
        <p:spPr/>
        <p:txBody>
          <a:bodyPr/>
          <a:lstStyle/>
          <a:p>
            <a:fld id="{1A7BADF1-F89D-499C-88B4-1E1D07E2EB57}" type="slidenum">
              <a:rPr lang="et-EE" smtClean="0"/>
              <a:pPr/>
              <a:t>‹#›</a:t>
            </a:fld>
            <a:endParaRPr lang="et-E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t-E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t-EE" smtClean="0"/>
              <a:t>Muutke tiitli laadi</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t-EE" smtClean="0"/>
              <a:t>Muutke tiitli laadi</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94FFE359-CC4A-448C-9CC9-AD2F347BA2AD}" type="datetimeFigureOut">
              <a:rPr lang="et-EE" smtClean="0"/>
              <a:pPr/>
              <a:t>27.02.2017</a:t>
            </a:fld>
            <a:endParaRPr lang="et-E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t-EE"/>
          </a:p>
        </p:txBody>
      </p:sp>
      <p:sp>
        <p:nvSpPr>
          <p:cNvPr id="7" name="Slide Number Placeholder 6"/>
          <p:cNvSpPr>
            <a:spLocks noGrp="1"/>
          </p:cNvSpPr>
          <p:nvPr>
            <p:ph type="sldNum" sz="quarter" idx="12"/>
          </p:nvPr>
        </p:nvSpPr>
        <p:spPr/>
        <p:txBody>
          <a:bodyPr/>
          <a:lstStyle/>
          <a:p>
            <a:fld id="{1A7BADF1-F89D-499C-88B4-1E1D07E2EB57}"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t-EE" smtClean="0"/>
              <a:t>Muutke tiitli laadi</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4FFE359-CC4A-448C-9CC9-AD2F347BA2AD}" type="datetimeFigureOut">
              <a:rPr lang="et-EE" smtClean="0"/>
              <a:pPr/>
              <a:t>27.02.2017</a:t>
            </a:fld>
            <a:endParaRPr lang="et-E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t-E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A7BADF1-F89D-499C-88B4-1E1D07E2EB57}"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0" y="3284984"/>
            <a:ext cx="7884368" cy="1584176"/>
          </a:xfrm>
        </p:spPr>
        <p:txBody>
          <a:bodyPr>
            <a:noAutofit/>
          </a:bodyPr>
          <a:lstStyle/>
          <a:p>
            <a:pPr algn="ctr"/>
            <a:r>
              <a:rPr lang="et-EE" sz="4000" dirty="0" smtClean="0">
                <a:solidFill>
                  <a:schemeClr val="tx1"/>
                </a:solidFill>
              </a:rPr>
              <a:t>K</a:t>
            </a:r>
            <a:r>
              <a:rPr lang="fi-FI" sz="4000" dirty="0" err="1" smtClean="0">
                <a:solidFill>
                  <a:schemeClr val="tx1"/>
                </a:solidFill>
              </a:rPr>
              <a:t>oostöö</a:t>
            </a:r>
            <a:r>
              <a:rPr lang="fi-FI" sz="4000" dirty="0" smtClean="0">
                <a:solidFill>
                  <a:schemeClr val="tx1"/>
                </a:solidFill>
              </a:rPr>
              <a:t> </a:t>
            </a:r>
            <a:r>
              <a:rPr lang="fi-FI" sz="4000" dirty="0" err="1" smtClean="0">
                <a:solidFill>
                  <a:schemeClr val="tx1"/>
                </a:solidFill>
              </a:rPr>
              <a:t>õpilaste</a:t>
            </a:r>
            <a:r>
              <a:rPr lang="fi-FI" sz="4000" dirty="0" smtClean="0">
                <a:solidFill>
                  <a:schemeClr val="tx1"/>
                </a:solidFill>
              </a:rPr>
              <a:t> </a:t>
            </a:r>
            <a:r>
              <a:rPr lang="fi-FI" sz="4000" dirty="0" err="1" smtClean="0">
                <a:solidFill>
                  <a:schemeClr val="tx1"/>
                </a:solidFill>
              </a:rPr>
              <a:t>üldoskuste</a:t>
            </a:r>
            <a:r>
              <a:rPr lang="fi-FI" sz="4000" dirty="0" smtClean="0">
                <a:solidFill>
                  <a:schemeClr val="tx1"/>
                </a:solidFill>
              </a:rPr>
              <a:t> </a:t>
            </a:r>
            <a:r>
              <a:rPr lang="fi-FI" sz="4000" dirty="0" err="1" smtClean="0">
                <a:solidFill>
                  <a:schemeClr val="tx1"/>
                </a:solidFill>
              </a:rPr>
              <a:t>arendamisel</a:t>
            </a:r>
            <a:endParaRPr lang="et-EE" sz="4000" dirty="0">
              <a:solidFill>
                <a:schemeClr val="tx1"/>
              </a:solidFill>
            </a:endParaRPr>
          </a:p>
        </p:txBody>
      </p:sp>
      <p:sp>
        <p:nvSpPr>
          <p:cNvPr id="3" name="Alapealkiri 2"/>
          <p:cNvSpPr>
            <a:spLocks noGrp="1"/>
          </p:cNvSpPr>
          <p:nvPr>
            <p:ph type="subTitle" idx="1"/>
          </p:nvPr>
        </p:nvSpPr>
        <p:spPr>
          <a:xfrm>
            <a:off x="5004048" y="4941168"/>
            <a:ext cx="3200400" cy="1296144"/>
          </a:xfrm>
        </p:spPr>
        <p:txBody>
          <a:bodyPr>
            <a:normAutofit/>
          </a:bodyPr>
          <a:lstStyle/>
          <a:p>
            <a:pPr algn="ctr"/>
            <a:r>
              <a:rPr lang="et-EE" sz="2000" b="1" dirty="0" smtClean="0">
                <a:solidFill>
                  <a:schemeClr val="accent1"/>
                </a:solidFill>
              </a:rPr>
              <a:t>Evelyn Ojaperv</a:t>
            </a:r>
          </a:p>
          <a:p>
            <a:pPr algn="ctr"/>
            <a:r>
              <a:rPr lang="et-EE" sz="2000" b="1" dirty="0" smtClean="0">
                <a:solidFill>
                  <a:schemeClr val="accent1"/>
                </a:solidFill>
              </a:rPr>
              <a:t>Marge Süld</a:t>
            </a:r>
          </a:p>
          <a:p>
            <a:pPr algn="ctr"/>
            <a:r>
              <a:rPr lang="et-EE" b="1" dirty="0" smtClean="0">
                <a:solidFill>
                  <a:schemeClr val="accent1"/>
                </a:solidFill>
              </a:rPr>
              <a:t>Tallinna Tondi Põhikool</a:t>
            </a:r>
          </a:p>
        </p:txBody>
      </p:sp>
      <p:pic>
        <p:nvPicPr>
          <p:cNvPr id="4" name="Pilt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404664"/>
            <a:ext cx="3888432" cy="2916324"/>
          </a:xfrm>
          <a:prstGeom prst="rect">
            <a:avLst/>
          </a:prstGeom>
        </p:spPr>
      </p:pic>
      <p:sp>
        <p:nvSpPr>
          <p:cNvPr id="6" name="TextBox 5"/>
          <p:cNvSpPr txBox="1"/>
          <p:nvPr/>
        </p:nvSpPr>
        <p:spPr>
          <a:xfrm>
            <a:off x="5364088" y="6334780"/>
            <a:ext cx="2452675" cy="400110"/>
          </a:xfrm>
          <a:prstGeom prst="rect">
            <a:avLst/>
          </a:prstGeom>
          <a:noFill/>
          <a:ln>
            <a:noFill/>
          </a:ln>
        </p:spPr>
        <p:txBody>
          <a:bodyPr wrap="square" rtlCol="0">
            <a:spAutoFit/>
          </a:bodyPr>
          <a:lstStyle/>
          <a:p>
            <a:pPr algn="ctr"/>
            <a:r>
              <a:rPr lang="et-EE" sz="2000" dirty="0" smtClean="0"/>
              <a:t>27.02.2017</a:t>
            </a:r>
            <a:endParaRPr lang="et-EE" sz="2000" dirty="0"/>
          </a:p>
        </p:txBody>
      </p:sp>
    </p:spTree>
    <p:extLst>
      <p:ext uri="{BB962C8B-B14F-4D97-AF65-F5344CB8AC3E}">
        <p14:creationId xmlns:p14="http://schemas.microsoft.com/office/powerpoint/2010/main" xmlns="" val="2661724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83568" y="404664"/>
            <a:ext cx="7632848" cy="792088"/>
          </a:xfrm>
        </p:spPr>
        <p:txBody>
          <a:bodyPr>
            <a:normAutofit/>
          </a:bodyPr>
          <a:lstStyle/>
          <a:p>
            <a:r>
              <a:rPr lang="et-EE" dirty="0" smtClean="0"/>
              <a:t>Kultuuri- ja väärtuspädevus (2)</a:t>
            </a:r>
            <a:endParaRPr lang="et-EE" dirty="0"/>
          </a:p>
        </p:txBody>
      </p:sp>
      <p:sp>
        <p:nvSpPr>
          <p:cNvPr id="7" name="Sisu kohatäide 6"/>
          <p:cNvSpPr>
            <a:spLocks noGrp="1"/>
          </p:cNvSpPr>
          <p:nvPr>
            <p:ph idx="1"/>
          </p:nvPr>
        </p:nvSpPr>
        <p:spPr/>
        <p:txBody>
          <a:bodyPr/>
          <a:lstStyle/>
          <a:p>
            <a:pPr fontAlgn="base"/>
            <a:r>
              <a:rPr lang="et-EE" dirty="0" smtClean="0"/>
              <a:t>Mustamäe l</a:t>
            </a:r>
            <a:r>
              <a:rPr lang="fi-FI" dirty="0" err="1" smtClean="0"/>
              <a:t>astea</a:t>
            </a:r>
            <a:r>
              <a:rPr lang="et-EE" dirty="0" err="1" smtClean="0"/>
              <a:t>edade</a:t>
            </a:r>
            <a:r>
              <a:rPr lang="fi-FI" dirty="0" smtClean="0"/>
              <a:t> laulu- ja </a:t>
            </a:r>
            <a:r>
              <a:rPr lang="fi-FI" dirty="0" err="1" smtClean="0"/>
              <a:t>tantsupidu</a:t>
            </a:r>
            <a:endParaRPr lang="fi-FI" dirty="0" smtClean="0"/>
          </a:p>
          <a:p>
            <a:pPr fontAlgn="base"/>
            <a:r>
              <a:rPr lang="fi-FI" dirty="0" err="1" smtClean="0"/>
              <a:t>Krõf</a:t>
            </a:r>
            <a:endParaRPr lang="fi-FI" dirty="0" smtClean="0"/>
          </a:p>
          <a:p>
            <a:pPr fontAlgn="base"/>
            <a:r>
              <a:rPr lang="fi-FI" dirty="0" err="1" smtClean="0"/>
              <a:t>Taani</a:t>
            </a:r>
            <a:r>
              <a:rPr lang="et-EE" dirty="0" smtClean="0"/>
              <a:t> (</a:t>
            </a:r>
            <a:r>
              <a:rPr lang="et-EE" dirty="0" err="1" smtClean="0"/>
              <a:t>Legoland</a:t>
            </a:r>
            <a:r>
              <a:rPr lang="et-EE" dirty="0" smtClean="0"/>
              <a:t>, </a:t>
            </a:r>
            <a:r>
              <a:rPr lang="et-EE" dirty="0" err="1" smtClean="0"/>
              <a:t>Billundi</a:t>
            </a:r>
            <a:r>
              <a:rPr lang="et-EE" dirty="0" smtClean="0"/>
              <a:t> loomaaed)</a:t>
            </a:r>
          </a:p>
          <a:p>
            <a:pPr fontAlgn="base"/>
            <a:endParaRPr lang="fi-FI" dirty="0" smtClean="0"/>
          </a:p>
          <a:p>
            <a:endParaRPr lang="et-EE" dirty="0"/>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04664"/>
            <a:ext cx="7024744" cy="792088"/>
          </a:xfrm>
        </p:spPr>
        <p:txBody>
          <a:bodyPr>
            <a:normAutofit/>
          </a:bodyPr>
          <a:lstStyle/>
          <a:p>
            <a:r>
              <a:rPr lang="et-EE" dirty="0" smtClean="0"/>
              <a:t>Sotsiaalne pädevus</a:t>
            </a:r>
            <a:endParaRPr lang="et-EE" dirty="0"/>
          </a:p>
        </p:txBody>
      </p:sp>
      <p:sp>
        <p:nvSpPr>
          <p:cNvPr id="7" name="Sisu kohatäide 6"/>
          <p:cNvSpPr>
            <a:spLocks noGrp="1"/>
          </p:cNvSpPr>
          <p:nvPr>
            <p:ph idx="1"/>
          </p:nvPr>
        </p:nvSpPr>
        <p:spPr/>
        <p:txBody>
          <a:bodyPr/>
          <a:lstStyle/>
          <a:p>
            <a:pPr fontAlgn="base"/>
            <a:r>
              <a:rPr lang="et-EE" dirty="0" smtClean="0"/>
              <a:t>Imavere piimandusmuuseum</a:t>
            </a:r>
          </a:p>
          <a:p>
            <a:pPr fontAlgn="base"/>
            <a:r>
              <a:rPr lang="fi-FI" dirty="0" err="1" smtClean="0"/>
              <a:t>Tsirkusekoolitus</a:t>
            </a:r>
            <a:endParaRPr lang="fi-FI" dirty="0" smtClean="0"/>
          </a:p>
          <a:p>
            <a:pPr fontAlgn="base"/>
            <a:r>
              <a:rPr lang="fi-FI" dirty="0" err="1" smtClean="0"/>
              <a:t>Taani</a:t>
            </a:r>
            <a:r>
              <a:rPr lang="fi-FI" dirty="0" smtClean="0"/>
              <a:t> </a:t>
            </a:r>
            <a:r>
              <a:rPr lang="fi-FI" dirty="0" err="1" smtClean="0"/>
              <a:t>koolis</a:t>
            </a:r>
            <a:r>
              <a:rPr lang="et-EE" dirty="0" smtClean="0"/>
              <a:t> ühine tund</a:t>
            </a:r>
            <a:endParaRPr lang="fi-FI" dirty="0" smtClean="0"/>
          </a:p>
          <a:p>
            <a:pPr fontAlgn="base"/>
            <a:r>
              <a:rPr lang="fi-FI" dirty="0" err="1" smtClean="0"/>
              <a:t>Piparkoo</a:t>
            </a:r>
            <a:r>
              <a:rPr lang="et-EE" dirty="0" err="1" smtClean="0"/>
              <a:t>kide</a:t>
            </a:r>
            <a:r>
              <a:rPr lang="et-EE" dirty="0" smtClean="0"/>
              <a:t> küpsetamine koos lisaõppe klassi õpilastega</a:t>
            </a:r>
            <a:endParaRPr lang="fi-FI" dirty="0" smtClean="0"/>
          </a:p>
          <a:p>
            <a:endParaRPr lang="et-EE" dirty="0"/>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04664"/>
            <a:ext cx="7024744" cy="792088"/>
          </a:xfrm>
        </p:spPr>
        <p:txBody>
          <a:bodyPr>
            <a:normAutofit/>
          </a:bodyPr>
          <a:lstStyle/>
          <a:p>
            <a:r>
              <a:rPr lang="et-EE" dirty="0" smtClean="0"/>
              <a:t>Enesemääratluspädevus</a:t>
            </a:r>
            <a:endParaRPr lang="et-EE" dirty="0"/>
          </a:p>
        </p:txBody>
      </p:sp>
      <p:sp>
        <p:nvSpPr>
          <p:cNvPr id="7" name="Sisu kohatäide 6"/>
          <p:cNvSpPr>
            <a:spLocks noGrp="1"/>
          </p:cNvSpPr>
          <p:nvPr>
            <p:ph idx="1"/>
          </p:nvPr>
        </p:nvSpPr>
        <p:spPr>
          <a:xfrm>
            <a:off x="1043492" y="2323653"/>
            <a:ext cx="6777317" cy="2473500"/>
          </a:xfrm>
        </p:spPr>
        <p:txBody>
          <a:bodyPr/>
          <a:lstStyle/>
          <a:p>
            <a:pPr fontAlgn="base"/>
            <a:r>
              <a:rPr lang="et-EE" dirty="0" smtClean="0"/>
              <a:t>Juured ja traditsioonid (õlgedest ehted)</a:t>
            </a:r>
          </a:p>
          <a:p>
            <a:pPr fontAlgn="base"/>
            <a:r>
              <a:rPr lang="et-EE" dirty="0" smtClean="0"/>
              <a:t>Pereliige, klassi ja kooli liige</a:t>
            </a:r>
          </a:p>
          <a:p>
            <a:pPr fontAlgn="base"/>
            <a:r>
              <a:rPr lang="et-EE" dirty="0" smtClean="0"/>
              <a:t>Eestlane (lipu heiskamine 24. veebruaril)</a:t>
            </a:r>
          </a:p>
          <a:p>
            <a:pPr fontAlgn="base"/>
            <a:r>
              <a:rPr lang="et-EE" dirty="0" smtClean="0"/>
              <a:t>Suurtel kiriklikel pühadel palvused Nõmme Rahu kirikus ja koolis </a:t>
            </a:r>
          </a:p>
          <a:p>
            <a:endParaRPr lang="et-EE" dirty="0"/>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71600" y="404664"/>
            <a:ext cx="7024744" cy="792088"/>
          </a:xfrm>
        </p:spPr>
        <p:txBody>
          <a:bodyPr/>
          <a:lstStyle/>
          <a:p>
            <a:r>
              <a:rPr lang="et-EE" dirty="0" smtClean="0"/>
              <a:t>Õpipädevus</a:t>
            </a:r>
            <a:endParaRPr lang="et-EE" dirty="0"/>
          </a:p>
        </p:txBody>
      </p:sp>
      <p:sp>
        <p:nvSpPr>
          <p:cNvPr id="6149" name="AutoShape 5" descr="Üksuse thumb_IMG_0171_1024.jpg kuvam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6151" name="AutoShape 7" descr="Üksuse thumb_IMG_0171_1024.jpg kuvam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6153" name="AutoShape 9" descr="Üksuse thumb_IMG_0171_1024.jpg kuvam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9" name="Sisu kohatäide 8"/>
          <p:cNvSpPr>
            <a:spLocks noGrp="1"/>
          </p:cNvSpPr>
          <p:nvPr>
            <p:ph idx="1"/>
          </p:nvPr>
        </p:nvSpPr>
        <p:spPr>
          <a:xfrm>
            <a:off x="1043492" y="2323653"/>
            <a:ext cx="7128908" cy="1969444"/>
          </a:xfrm>
        </p:spPr>
        <p:txBody>
          <a:bodyPr/>
          <a:lstStyle/>
          <a:p>
            <a:pPr fontAlgn="base"/>
            <a:r>
              <a:rPr lang="et-EE" dirty="0" smtClean="0"/>
              <a:t>Rühmatöö kunstitunnis</a:t>
            </a:r>
          </a:p>
          <a:p>
            <a:pPr fontAlgn="base"/>
            <a:r>
              <a:rPr lang="et-EE" dirty="0" smtClean="0"/>
              <a:t>Ühine tund Taani koolis</a:t>
            </a:r>
          </a:p>
          <a:p>
            <a:pPr fontAlgn="base"/>
            <a:r>
              <a:rPr lang="et-EE" dirty="0" smtClean="0"/>
              <a:t>Paaristöö (partide välimuse ja elupaiga uurimine)</a:t>
            </a:r>
          </a:p>
          <a:p>
            <a:endParaRPr lang="et-EE" dirty="0"/>
          </a:p>
        </p:txBody>
      </p:sp>
      <p:pic>
        <p:nvPicPr>
          <p:cNvPr id="7" name="Pilt 6"/>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04664"/>
            <a:ext cx="7024744" cy="792088"/>
          </a:xfrm>
        </p:spPr>
        <p:txBody>
          <a:bodyPr/>
          <a:lstStyle/>
          <a:p>
            <a:r>
              <a:rPr lang="et-EE" dirty="0" smtClean="0"/>
              <a:t>Suhtluspädevus</a:t>
            </a:r>
            <a:endParaRPr lang="et-EE" dirty="0"/>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
        <p:nvSpPr>
          <p:cNvPr id="7" name="Sisu kohatäide 6"/>
          <p:cNvSpPr>
            <a:spLocks noGrp="1"/>
          </p:cNvSpPr>
          <p:nvPr>
            <p:ph idx="1"/>
          </p:nvPr>
        </p:nvSpPr>
        <p:spPr>
          <a:xfrm>
            <a:off x="847568" y="1988840"/>
            <a:ext cx="7416824" cy="1872208"/>
          </a:xfrm>
        </p:spPr>
        <p:txBody>
          <a:bodyPr/>
          <a:lstStyle/>
          <a:p>
            <a:r>
              <a:rPr lang="et-EE" dirty="0" smtClean="0"/>
              <a:t>Jõululaadal erinevates rollides - ostja, müüja</a:t>
            </a:r>
          </a:p>
          <a:p>
            <a:r>
              <a:rPr lang="et-EE" dirty="0" smtClean="0"/>
              <a:t>Kohvikukülastused</a:t>
            </a:r>
          </a:p>
          <a:p>
            <a:r>
              <a:rPr lang="et-EE" dirty="0" err="1" smtClean="0"/>
              <a:t>Vaegnägija</a:t>
            </a:r>
            <a:r>
              <a:rPr lang="et-EE" dirty="0" smtClean="0"/>
              <a:t> (pimeda) ja nägija elu erinevused</a:t>
            </a:r>
          </a:p>
          <a:p>
            <a:endParaRPr lang="et-E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11560" y="476672"/>
            <a:ext cx="7776864" cy="1224136"/>
          </a:xfrm>
        </p:spPr>
        <p:txBody>
          <a:bodyPr>
            <a:normAutofit fontScale="90000"/>
          </a:bodyPr>
          <a:lstStyle/>
          <a:p>
            <a:r>
              <a:rPr lang="fi-FI" dirty="0" err="1" smtClean="0"/>
              <a:t>Matemaatika-</a:t>
            </a:r>
            <a:r>
              <a:rPr lang="fi-FI" dirty="0" smtClean="0"/>
              <a:t> ja </a:t>
            </a:r>
            <a:r>
              <a:rPr lang="fi-FI" dirty="0" err="1" smtClean="0"/>
              <a:t>loodusteaduste</a:t>
            </a:r>
            <a:r>
              <a:rPr lang="fi-FI" dirty="0" smtClean="0"/>
              <a:t> ja </a:t>
            </a:r>
            <a:r>
              <a:rPr lang="fi-FI" dirty="0" err="1" smtClean="0"/>
              <a:t>tehnoloogiaalane</a:t>
            </a:r>
            <a:r>
              <a:rPr lang="fi-FI" dirty="0" smtClean="0"/>
              <a:t> </a:t>
            </a:r>
            <a:r>
              <a:rPr lang="fi-FI" dirty="0" err="1" smtClean="0"/>
              <a:t>pädevus</a:t>
            </a:r>
            <a:endParaRPr lang="et-EE" dirty="0"/>
          </a:p>
        </p:txBody>
      </p:sp>
      <p:sp>
        <p:nvSpPr>
          <p:cNvPr id="7" name="Sisu kohatäide 6"/>
          <p:cNvSpPr>
            <a:spLocks noGrp="1"/>
          </p:cNvSpPr>
          <p:nvPr>
            <p:ph idx="1"/>
          </p:nvPr>
        </p:nvSpPr>
        <p:spPr/>
        <p:txBody>
          <a:bodyPr/>
          <a:lstStyle/>
          <a:p>
            <a:r>
              <a:rPr lang="et-EE" dirty="0" smtClean="0"/>
              <a:t>Viimsi </a:t>
            </a:r>
            <a:r>
              <a:rPr lang="et-EE" dirty="0" err="1" smtClean="0"/>
              <a:t>Tädu</a:t>
            </a:r>
            <a:r>
              <a:rPr lang="et-EE" dirty="0" smtClean="0"/>
              <a:t> õpperada</a:t>
            </a:r>
          </a:p>
          <a:p>
            <a:r>
              <a:rPr lang="et-EE" dirty="0" smtClean="0"/>
              <a:t>Harku metsa loodusrada</a:t>
            </a:r>
          </a:p>
          <a:p>
            <a:r>
              <a:rPr lang="et-EE" dirty="0" err="1" smtClean="0"/>
              <a:t>Oandu</a:t>
            </a:r>
            <a:r>
              <a:rPr lang="et-EE" dirty="0" smtClean="0"/>
              <a:t> looduskeskus</a:t>
            </a:r>
          </a:p>
          <a:p>
            <a:r>
              <a:rPr lang="et-EE" dirty="0" smtClean="0"/>
              <a:t>Polli loomaaed</a:t>
            </a:r>
          </a:p>
          <a:p>
            <a:r>
              <a:rPr lang="et-EE" dirty="0" smtClean="0"/>
              <a:t>Õppebaas Riguldi mõisas</a:t>
            </a:r>
            <a:endParaRPr lang="et-EE" dirty="0"/>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04664"/>
            <a:ext cx="7024744" cy="792088"/>
          </a:xfrm>
        </p:spPr>
        <p:txBody>
          <a:bodyPr/>
          <a:lstStyle/>
          <a:p>
            <a:r>
              <a:rPr lang="et-EE" dirty="0" smtClean="0"/>
              <a:t>Ettevõtlikkuspädevus</a:t>
            </a:r>
            <a:endParaRPr lang="et-EE" dirty="0"/>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
        <p:nvSpPr>
          <p:cNvPr id="8" name="Sisu kohatäide 7"/>
          <p:cNvSpPr>
            <a:spLocks noGrp="1"/>
          </p:cNvSpPr>
          <p:nvPr>
            <p:ph idx="1"/>
          </p:nvPr>
        </p:nvSpPr>
        <p:spPr/>
        <p:txBody>
          <a:bodyPr/>
          <a:lstStyle/>
          <a:p>
            <a:r>
              <a:rPr lang="et-EE" dirty="0" smtClean="0"/>
              <a:t>Tsirkus jõuluvanale</a:t>
            </a:r>
          </a:p>
          <a:p>
            <a:r>
              <a:rPr lang="et-EE" dirty="0" smtClean="0"/>
              <a:t>Kangastelgedel </a:t>
            </a:r>
            <a:r>
              <a:rPr lang="et-EE" dirty="0" err="1" smtClean="0"/>
              <a:t>nukule</a:t>
            </a:r>
            <a:r>
              <a:rPr lang="et-EE" dirty="0" smtClean="0"/>
              <a:t> rahvariideseeliku kanga kudumine</a:t>
            </a:r>
            <a:endParaRPr lang="et-E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15616" y="404664"/>
            <a:ext cx="7024744" cy="745152"/>
          </a:xfrm>
        </p:spPr>
        <p:txBody>
          <a:bodyPr/>
          <a:lstStyle/>
          <a:p>
            <a:r>
              <a:rPr lang="et-EE" dirty="0" smtClean="0"/>
              <a:t>Digipädevus</a:t>
            </a:r>
            <a:endParaRPr lang="et-EE" dirty="0"/>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
        <p:nvSpPr>
          <p:cNvPr id="7" name="Sisu kohatäide 6"/>
          <p:cNvSpPr>
            <a:spLocks noGrp="1"/>
          </p:cNvSpPr>
          <p:nvPr>
            <p:ph idx="1"/>
          </p:nvPr>
        </p:nvSpPr>
        <p:spPr/>
        <p:txBody>
          <a:bodyPr/>
          <a:lstStyle/>
          <a:p>
            <a:r>
              <a:rPr lang="et-EE" dirty="0" smtClean="0"/>
              <a:t>Arvuti, tahvelarvuti, </a:t>
            </a:r>
            <a:r>
              <a:rPr lang="et-EE" dirty="0" err="1" smtClean="0"/>
              <a:t>Smart-tahvel</a:t>
            </a:r>
            <a:r>
              <a:rPr lang="et-EE" dirty="0" smtClean="0"/>
              <a:t> õppetöös</a:t>
            </a:r>
          </a:p>
          <a:p>
            <a:r>
              <a:rPr lang="et-EE" dirty="0" smtClean="0"/>
              <a:t>Emakeelenädala näidend kombineeritult video ja elavesitusega</a:t>
            </a:r>
          </a:p>
          <a:p>
            <a:r>
              <a:rPr lang="et-EE" dirty="0" err="1" smtClean="0"/>
              <a:t>Kahoot</a:t>
            </a:r>
            <a:r>
              <a:rPr lang="et-EE" dirty="0" smtClean="0"/>
              <a:t>! talvistel perepäevadel Nelijärvel</a:t>
            </a:r>
            <a:endParaRPr lang="et-E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04664"/>
            <a:ext cx="7024744" cy="1261944"/>
          </a:xfrm>
        </p:spPr>
        <p:txBody>
          <a:bodyPr>
            <a:normAutofit fontScale="90000"/>
          </a:bodyPr>
          <a:lstStyle/>
          <a:p>
            <a:r>
              <a:rPr lang="et-EE" dirty="0" smtClean="0"/>
              <a:t>Tulevikule mõeldes (kokkuvõtte asemel)</a:t>
            </a:r>
            <a:endParaRPr lang="et-EE" dirty="0"/>
          </a:p>
        </p:txBody>
      </p:sp>
      <p:sp>
        <p:nvSpPr>
          <p:cNvPr id="7" name="Sisu kohatäide 6"/>
          <p:cNvSpPr>
            <a:spLocks noGrp="1"/>
          </p:cNvSpPr>
          <p:nvPr>
            <p:ph idx="1"/>
          </p:nvPr>
        </p:nvSpPr>
        <p:spPr/>
        <p:txBody>
          <a:bodyPr/>
          <a:lstStyle/>
          <a:p>
            <a:pPr fontAlgn="base"/>
            <a:r>
              <a:rPr lang="et-EE" dirty="0" smtClean="0"/>
              <a:t>Loome ja hoiame suhted loomulikuna</a:t>
            </a:r>
          </a:p>
          <a:p>
            <a:pPr fontAlgn="base"/>
            <a:r>
              <a:rPr lang="et-EE" dirty="0" smtClean="0"/>
              <a:t>Lapsevanemad on harjunud üksteisega arutama, nõu küsima. Tänu sellele on peale kooli lõpetamist lastel ja peredel tugev tugivõrgustik.</a:t>
            </a:r>
          </a:p>
          <a:p>
            <a:endParaRPr lang="et-EE" dirty="0"/>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476672"/>
            <a:ext cx="7024744" cy="889168"/>
          </a:xfrm>
        </p:spPr>
        <p:txBody>
          <a:bodyPr/>
          <a:lstStyle/>
          <a:p>
            <a:r>
              <a:rPr lang="et-EE" dirty="0" smtClean="0"/>
              <a:t>Õpilased</a:t>
            </a:r>
            <a:endParaRPr lang="et-EE" dirty="0"/>
          </a:p>
        </p:txBody>
      </p:sp>
      <p:sp>
        <p:nvSpPr>
          <p:cNvPr id="3" name="Sisu kohatäide 2"/>
          <p:cNvSpPr>
            <a:spLocks noGrp="1"/>
          </p:cNvSpPr>
          <p:nvPr>
            <p:ph idx="1"/>
          </p:nvPr>
        </p:nvSpPr>
        <p:spPr>
          <a:xfrm>
            <a:off x="1043492" y="2132856"/>
            <a:ext cx="7128908" cy="3699773"/>
          </a:xfrm>
        </p:spPr>
        <p:txBody>
          <a:bodyPr>
            <a:normAutofit/>
          </a:bodyPr>
          <a:lstStyle/>
          <a:p>
            <a:r>
              <a:rPr lang="et-EE" dirty="0" smtClean="0"/>
              <a:t>2016/2017 õpib koolis 216 õpilast </a:t>
            </a:r>
          </a:p>
          <a:p>
            <a:r>
              <a:rPr lang="et-EE" dirty="0" smtClean="0"/>
              <a:t>Koolis õpitakse </a:t>
            </a:r>
            <a:r>
              <a:rPr lang="et-EE" b="1" dirty="0" smtClean="0"/>
              <a:t>põhikooli riikliku lihtsustatud õppekava </a:t>
            </a:r>
            <a:r>
              <a:rPr lang="et-EE" dirty="0" smtClean="0"/>
              <a:t>järgi lihtsustatud õppes, toimetulekuõppes või hooldusõppes</a:t>
            </a:r>
          </a:p>
          <a:p>
            <a:r>
              <a:rPr lang="et-EE" dirty="0" smtClean="0"/>
              <a:t>Klassid tundeelu- ja käitumishäiretega õpilastele ning autismispektri häirega õpilastele</a:t>
            </a:r>
          </a:p>
          <a:p>
            <a:r>
              <a:rPr lang="et-EE" dirty="0" smtClean="0"/>
              <a:t>Kooli saab õppima ainult nõustamiskomisjoni otsusega</a:t>
            </a:r>
            <a:endParaRPr lang="et-EE" dirty="0"/>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Tree>
    <p:extLst>
      <p:ext uri="{BB962C8B-B14F-4D97-AF65-F5344CB8AC3E}">
        <p14:creationId xmlns:p14="http://schemas.microsoft.com/office/powerpoint/2010/main" xmlns="" val="419109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71600" y="404664"/>
            <a:ext cx="7024744" cy="854968"/>
          </a:xfrm>
        </p:spPr>
        <p:txBody>
          <a:bodyPr/>
          <a:lstStyle/>
          <a:p>
            <a:r>
              <a:rPr lang="et-EE" dirty="0" smtClean="0"/>
              <a:t>Töötajad</a:t>
            </a:r>
            <a:endParaRPr lang="et-EE" dirty="0"/>
          </a:p>
        </p:txBody>
      </p:sp>
      <p:sp>
        <p:nvSpPr>
          <p:cNvPr id="3" name="Sisu kohatäide 2"/>
          <p:cNvSpPr>
            <a:spLocks noGrp="1"/>
          </p:cNvSpPr>
          <p:nvPr>
            <p:ph idx="1"/>
          </p:nvPr>
        </p:nvSpPr>
        <p:spPr>
          <a:xfrm>
            <a:off x="1043608" y="1412776"/>
            <a:ext cx="6777317" cy="4943965"/>
          </a:xfrm>
        </p:spPr>
        <p:txBody>
          <a:bodyPr>
            <a:normAutofit/>
          </a:bodyPr>
          <a:lstStyle/>
          <a:p>
            <a:r>
              <a:rPr lang="et-EE" dirty="0" smtClean="0"/>
              <a:t>Õpetajad – 55</a:t>
            </a:r>
          </a:p>
          <a:p>
            <a:pPr lvl="2"/>
            <a:r>
              <a:rPr lang="et-EE" dirty="0" smtClean="0"/>
              <a:t>neist eripedagoogilise haridusega – 30</a:t>
            </a:r>
          </a:p>
          <a:p>
            <a:pPr lvl="2"/>
            <a:r>
              <a:rPr lang="et-EE" dirty="0" smtClean="0"/>
              <a:t>320 tundi koolitust – 20</a:t>
            </a:r>
          </a:p>
          <a:p>
            <a:r>
              <a:rPr lang="et-EE" dirty="0" smtClean="0"/>
              <a:t>Õpetaja abid – 15</a:t>
            </a:r>
          </a:p>
          <a:p>
            <a:r>
              <a:rPr lang="et-EE" dirty="0"/>
              <a:t>Tehniline </a:t>
            </a:r>
            <a:r>
              <a:rPr lang="et-EE" dirty="0" smtClean="0"/>
              <a:t>ja tugipersonal – 18</a:t>
            </a:r>
            <a:endParaRPr lang="et-EE" dirty="0"/>
          </a:p>
          <a:p>
            <a:pPr lvl="1"/>
            <a:r>
              <a:rPr lang="et-EE" dirty="0" smtClean="0"/>
              <a:t>Tugiteenused </a:t>
            </a:r>
          </a:p>
          <a:p>
            <a:pPr lvl="3"/>
            <a:r>
              <a:rPr lang="et-EE" dirty="0" smtClean="0"/>
              <a:t>õpilaskodu</a:t>
            </a:r>
            <a:endParaRPr lang="et-EE" dirty="0"/>
          </a:p>
          <a:p>
            <a:pPr lvl="3"/>
            <a:r>
              <a:rPr lang="et-EE" dirty="0" smtClean="0"/>
              <a:t>pikapäevarühmad</a:t>
            </a:r>
            <a:endParaRPr lang="et-EE" dirty="0"/>
          </a:p>
          <a:p>
            <a:pPr lvl="3"/>
            <a:r>
              <a:rPr lang="et-EE" dirty="0" smtClean="0"/>
              <a:t>psühholoog</a:t>
            </a:r>
            <a:endParaRPr lang="et-EE" dirty="0"/>
          </a:p>
          <a:p>
            <a:pPr lvl="3"/>
            <a:r>
              <a:rPr lang="et-EE" dirty="0" smtClean="0"/>
              <a:t>meditsiinipersonal</a:t>
            </a:r>
            <a:endParaRPr lang="et-EE" dirty="0"/>
          </a:p>
          <a:p>
            <a:pPr lvl="3"/>
            <a:r>
              <a:rPr lang="et-EE" dirty="0" smtClean="0"/>
              <a:t>massaaž</a:t>
            </a:r>
            <a:endParaRPr lang="et-EE" dirty="0"/>
          </a:p>
          <a:p>
            <a:pPr lvl="3"/>
            <a:r>
              <a:rPr lang="et-EE" dirty="0" smtClean="0"/>
              <a:t>logopeed</a:t>
            </a:r>
          </a:p>
          <a:p>
            <a:pPr lvl="3"/>
            <a:r>
              <a:rPr lang="et-EE" dirty="0" smtClean="0"/>
              <a:t>tugiõpe</a:t>
            </a:r>
            <a:endParaRPr lang="et-EE" dirty="0"/>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Tree>
    <p:extLst>
      <p:ext uri="{BB962C8B-B14F-4D97-AF65-F5344CB8AC3E}">
        <p14:creationId xmlns:p14="http://schemas.microsoft.com/office/powerpoint/2010/main" xmlns="" val="7173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476672"/>
            <a:ext cx="8136904" cy="926976"/>
          </a:xfrm>
        </p:spPr>
        <p:txBody>
          <a:bodyPr>
            <a:normAutofit/>
          </a:bodyPr>
          <a:lstStyle/>
          <a:p>
            <a:r>
              <a:rPr lang="et-EE" dirty="0" smtClean="0"/>
              <a:t>Meie kooli õpilane ja töötaja on</a:t>
            </a:r>
            <a:endParaRPr lang="et-EE" dirty="0"/>
          </a:p>
        </p:txBody>
      </p:sp>
      <p:pic>
        <p:nvPicPr>
          <p:cNvPr id="4" name="Sisu kohatäide 3"/>
          <p:cNvPicPr>
            <a:picLocks noGrp="1" noChangeAspect="1"/>
          </p:cNvPicPr>
          <p:nvPr>
            <p:ph idx="1"/>
          </p:nvPr>
        </p:nvPicPr>
        <p:blipFill>
          <a:blip r:embed="rId3" cstate="print"/>
          <a:stretch>
            <a:fillRect/>
          </a:stretch>
        </p:blipFill>
        <p:spPr>
          <a:xfrm>
            <a:off x="755576" y="1628800"/>
            <a:ext cx="9361040" cy="4176464"/>
          </a:xfrm>
          <a:prstGeom prst="rect">
            <a:avLst/>
          </a:prstGeom>
        </p:spPr>
      </p:pic>
      <p:pic>
        <p:nvPicPr>
          <p:cNvPr id="5" name="Pilt 4"/>
          <p:cNvPicPr>
            <a:picLocks noChangeAspect="1"/>
          </p:cNvPicPr>
          <p:nvPr/>
        </p:nvPicPr>
        <p:blipFill>
          <a:blip r:embed="rId4" cstate="print"/>
          <a:stretch>
            <a:fillRect/>
          </a:stretch>
        </p:blipFill>
        <p:spPr>
          <a:xfrm>
            <a:off x="6948264" y="5445224"/>
            <a:ext cx="1731414" cy="1012024"/>
          </a:xfrm>
          <a:prstGeom prst="rect">
            <a:avLst/>
          </a:prstGeom>
        </p:spPr>
      </p:pic>
    </p:spTree>
    <p:extLst>
      <p:ext uri="{BB962C8B-B14F-4D97-AF65-F5344CB8AC3E}">
        <p14:creationId xmlns:p14="http://schemas.microsoft.com/office/powerpoint/2010/main" xmlns="" val="3765926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611560" y="476672"/>
            <a:ext cx="7992888" cy="829896"/>
          </a:xfrm>
        </p:spPr>
        <p:txBody>
          <a:bodyPr>
            <a:normAutofit/>
          </a:bodyPr>
          <a:lstStyle/>
          <a:p>
            <a:r>
              <a:rPr lang="et-EE" dirty="0" smtClean="0"/>
              <a:t>Julgustada, suunata ja toetada</a:t>
            </a:r>
            <a:endParaRPr lang="et-EE" dirty="0"/>
          </a:p>
        </p:txBody>
      </p:sp>
      <p:sp>
        <p:nvSpPr>
          <p:cNvPr id="9" name="TextBox 8"/>
          <p:cNvSpPr txBox="1"/>
          <p:nvPr/>
        </p:nvSpPr>
        <p:spPr>
          <a:xfrm>
            <a:off x="1187624" y="2060848"/>
            <a:ext cx="1800200" cy="954107"/>
          </a:xfrm>
          <a:prstGeom prst="rect">
            <a:avLst/>
          </a:prstGeom>
          <a:noFill/>
          <a:ln>
            <a:solidFill>
              <a:schemeClr val="accent1">
                <a:lumMod val="75000"/>
              </a:schemeClr>
            </a:solidFill>
          </a:ln>
        </p:spPr>
        <p:txBody>
          <a:bodyPr wrap="square" rtlCol="0">
            <a:spAutoFit/>
          </a:bodyPr>
          <a:lstStyle/>
          <a:p>
            <a:pPr algn="ctr"/>
            <a:r>
              <a:rPr lang="et-EE" sz="2800" dirty="0" smtClean="0"/>
              <a:t>Positiivne </a:t>
            </a:r>
            <a:r>
              <a:rPr lang="et-EE" sz="2800" dirty="0" err="1" smtClean="0"/>
              <a:t>sisekliima</a:t>
            </a:r>
            <a:endParaRPr lang="et-EE" sz="2800" dirty="0"/>
          </a:p>
        </p:txBody>
      </p:sp>
      <p:sp>
        <p:nvSpPr>
          <p:cNvPr id="10" name="TextBox 9"/>
          <p:cNvSpPr txBox="1"/>
          <p:nvPr/>
        </p:nvSpPr>
        <p:spPr>
          <a:xfrm>
            <a:off x="5580112" y="2276872"/>
            <a:ext cx="1660587" cy="523220"/>
          </a:xfrm>
          <a:prstGeom prst="rect">
            <a:avLst/>
          </a:prstGeom>
          <a:noFill/>
          <a:ln>
            <a:solidFill>
              <a:schemeClr val="accent1">
                <a:lumMod val="75000"/>
              </a:schemeClr>
            </a:solidFill>
          </a:ln>
        </p:spPr>
        <p:txBody>
          <a:bodyPr wrap="square" rtlCol="0">
            <a:spAutoFit/>
          </a:bodyPr>
          <a:lstStyle/>
          <a:p>
            <a:r>
              <a:rPr lang="et-EE" sz="2800" dirty="0" smtClean="0"/>
              <a:t>Koostöö</a:t>
            </a:r>
            <a:endParaRPr lang="et-EE" sz="2800" dirty="0"/>
          </a:p>
        </p:txBody>
      </p:sp>
      <p:sp>
        <p:nvSpPr>
          <p:cNvPr id="11" name="TextBox 10"/>
          <p:cNvSpPr txBox="1"/>
          <p:nvPr/>
        </p:nvSpPr>
        <p:spPr>
          <a:xfrm>
            <a:off x="3131840" y="4365104"/>
            <a:ext cx="2443869" cy="954107"/>
          </a:xfrm>
          <a:prstGeom prst="rect">
            <a:avLst/>
          </a:prstGeom>
          <a:noFill/>
          <a:ln>
            <a:solidFill>
              <a:schemeClr val="accent1">
                <a:lumMod val="75000"/>
              </a:schemeClr>
            </a:solidFill>
          </a:ln>
        </p:spPr>
        <p:txBody>
          <a:bodyPr wrap="square" rtlCol="0">
            <a:spAutoFit/>
          </a:bodyPr>
          <a:lstStyle/>
          <a:p>
            <a:pPr algn="ctr"/>
            <a:r>
              <a:rPr lang="et-EE" sz="2800" dirty="0" smtClean="0"/>
              <a:t>Inspireeriv töökeskkond</a:t>
            </a:r>
            <a:endParaRPr lang="et-EE" sz="2800" dirty="0"/>
          </a:p>
        </p:txBody>
      </p:sp>
      <p:sp>
        <p:nvSpPr>
          <p:cNvPr id="12" name="Paremnool 11"/>
          <p:cNvSpPr/>
          <p:nvPr/>
        </p:nvSpPr>
        <p:spPr>
          <a:xfrm>
            <a:off x="3275856" y="2348880"/>
            <a:ext cx="2155837" cy="3466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3" name="Paremnool 12"/>
          <p:cNvSpPr/>
          <p:nvPr/>
        </p:nvSpPr>
        <p:spPr>
          <a:xfrm rot="8025376">
            <a:off x="5407830" y="3416229"/>
            <a:ext cx="1518688" cy="37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4" name="Paremnool 13"/>
          <p:cNvSpPr/>
          <p:nvPr/>
        </p:nvSpPr>
        <p:spPr>
          <a:xfrm rot="13400795">
            <a:off x="1719615" y="3452906"/>
            <a:ext cx="1517083" cy="474487"/>
          </a:xfrm>
          <a:prstGeom prst="rightArrow">
            <a:avLst>
              <a:gd name="adj1" fmla="val 3766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17" name="Pilt 16"/>
          <p:cNvPicPr>
            <a:picLocks noChangeAspect="1"/>
          </p:cNvPicPr>
          <p:nvPr/>
        </p:nvPicPr>
        <p:blipFill>
          <a:blip r:embed="rId3" cstate="print"/>
          <a:stretch>
            <a:fillRect/>
          </a:stretch>
        </p:blipFill>
        <p:spPr>
          <a:xfrm>
            <a:off x="6893784" y="5445224"/>
            <a:ext cx="1731414" cy="1012024"/>
          </a:xfrm>
          <a:prstGeom prst="rect">
            <a:avLst/>
          </a:prstGeom>
        </p:spPr>
      </p:pic>
    </p:spTree>
    <p:extLst>
      <p:ext uri="{BB962C8B-B14F-4D97-AF65-F5344CB8AC3E}">
        <p14:creationId xmlns:p14="http://schemas.microsoft.com/office/powerpoint/2010/main" xmlns="" val="820194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024744" cy="745152"/>
          </a:xfrm>
        </p:spPr>
        <p:txBody>
          <a:bodyPr/>
          <a:lstStyle/>
          <a:p>
            <a:r>
              <a:rPr lang="et-EE" dirty="0" smtClean="0"/>
              <a:t>Üldpädevused</a:t>
            </a:r>
            <a:endParaRPr lang="et-EE" dirty="0"/>
          </a:p>
        </p:txBody>
      </p:sp>
      <p:sp>
        <p:nvSpPr>
          <p:cNvPr id="3" name="Content Placeholder 2"/>
          <p:cNvSpPr>
            <a:spLocks noGrp="1"/>
          </p:cNvSpPr>
          <p:nvPr>
            <p:ph idx="1"/>
          </p:nvPr>
        </p:nvSpPr>
        <p:spPr>
          <a:xfrm>
            <a:off x="1043492" y="1484784"/>
            <a:ext cx="7128908" cy="4347845"/>
          </a:xfrm>
        </p:spPr>
        <p:txBody>
          <a:bodyPr>
            <a:normAutofit/>
          </a:bodyPr>
          <a:lstStyle/>
          <a:p>
            <a:r>
              <a:rPr lang="et-EE" dirty="0" smtClean="0"/>
              <a:t>Õpilase vaimse, füüsilise, kõlbelise, sotsiaalse ja emotsionaalse arengu toetamine</a:t>
            </a:r>
          </a:p>
          <a:p>
            <a:r>
              <a:rPr lang="et-EE" dirty="0" smtClean="0"/>
              <a:t>Ainepõhine õpetus</a:t>
            </a:r>
          </a:p>
          <a:p>
            <a:r>
              <a:rPr lang="et-EE" dirty="0" smtClean="0"/>
              <a:t>Pädevus </a:t>
            </a:r>
          </a:p>
          <a:p>
            <a:r>
              <a:rPr lang="et-EE" dirty="0" smtClean="0"/>
              <a:t>Aineülesed pädevused</a:t>
            </a:r>
          </a:p>
          <a:p>
            <a:pPr lvl="1"/>
            <a:r>
              <a:rPr lang="et-EE" sz="1800" dirty="0" err="1" smtClean="0"/>
              <a:t>üldpädevused</a:t>
            </a:r>
            <a:endParaRPr lang="et-EE" sz="1800" dirty="0" smtClean="0"/>
          </a:p>
          <a:p>
            <a:pPr lvl="1"/>
            <a:r>
              <a:rPr lang="et-EE" sz="1800" dirty="0" smtClean="0"/>
              <a:t>valdkonnapädevused</a:t>
            </a:r>
          </a:p>
          <a:p>
            <a:pPr lvl="1"/>
            <a:r>
              <a:rPr lang="et-EE" sz="1800" dirty="0" smtClean="0"/>
              <a:t>kooliastmetes taotletavad pädevused.</a:t>
            </a:r>
            <a:endParaRPr lang="et-EE" sz="1800" dirty="0">
              <a:solidFill>
                <a:schemeClr val="bg2">
                  <a:lumMod val="50000"/>
                </a:schemeClr>
              </a:solidFill>
            </a:endParaRPr>
          </a:p>
        </p:txBody>
      </p:sp>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404664"/>
            <a:ext cx="7488832" cy="1368152"/>
          </a:xfrm>
        </p:spPr>
        <p:txBody>
          <a:bodyPr>
            <a:normAutofit/>
          </a:bodyPr>
          <a:lstStyle/>
          <a:p>
            <a:r>
              <a:rPr lang="et-EE" dirty="0" smtClean="0"/>
              <a:t>Õppekavast lähtuvad erinevused üldpädevustes</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xmlns="" val="2242025252"/>
              </p:ext>
            </p:extLst>
          </p:nvPr>
        </p:nvGraphicFramePr>
        <p:xfrm>
          <a:off x="467544" y="1628800"/>
          <a:ext cx="8208912" cy="518635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4104456">
                  <a:extLst>
                    <a:ext uri="{9D8B030D-6E8A-4147-A177-3AD203B41FA5}">
                      <a16:colId xmlns:a16="http://schemas.microsoft.com/office/drawing/2014/main" xmlns="" val="20001"/>
                    </a:ext>
                  </a:extLst>
                </a:gridCol>
              </a:tblGrid>
              <a:tr h="370510">
                <a:tc>
                  <a:txBody>
                    <a:bodyPr/>
                    <a:lstStyle/>
                    <a:p>
                      <a:pPr algn="ctr"/>
                      <a:r>
                        <a:rPr lang="et-EE" sz="1600" b="1" kern="1200" dirty="0" smtClean="0">
                          <a:solidFill>
                            <a:schemeClr val="lt1"/>
                          </a:solidFill>
                          <a:latin typeface="+mn-lt"/>
                          <a:ea typeface="+mn-ea"/>
                          <a:cs typeface="+mn-cs"/>
                        </a:rPr>
                        <a:t>RÕK</a:t>
                      </a:r>
                      <a:endParaRPr lang="et-EE" sz="1600" dirty="0"/>
                    </a:p>
                  </a:txBody>
                  <a:tcPr/>
                </a:tc>
                <a:tc>
                  <a:txBody>
                    <a:bodyPr/>
                    <a:lstStyle/>
                    <a:p>
                      <a:pPr algn="ctr"/>
                      <a:r>
                        <a:rPr lang="et-EE" sz="1600" b="1" kern="1200" dirty="0" smtClean="0">
                          <a:solidFill>
                            <a:schemeClr val="lt1"/>
                          </a:solidFill>
                          <a:latin typeface="+mn-lt"/>
                          <a:ea typeface="+mn-ea"/>
                          <a:cs typeface="+mn-cs"/>
                        </a:rPr>
                        <a:t>LÕK</a:t>
                      </a:r>
                      <a:endParaRPr lang="et-EE" sz="1600" dirty="0"/>
                    </a:p>
                  </a:txBody>
                  <a:tcPr/>
                </a:tc>
                <a:extLst>
                  <a:ext uri="{0D108BD9-81ED-4DB2-BD59-A6C34878D82A}">
                    <a16:rowId xmlns:a16="http://schemas.microsoft.com/office/drawing/2014/main" xmlns="" val="10000"/>
                  </a:ext>
                </a:extLst>
              </a:tr>
              <a:tr h="159968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sz="1600" kern="1200" dirty="0" smtClean="0">
                          <a:solidFill>
                            <a:schemeClr val="dk1"/>
                          </a:solidFill>
                          <a:latin typeface="+mn-lt"/>
                          <a:ea typeface="+mn-ea"/>
                          <a:cs typeface="+mn-cs"/>
                        </a:rPr>
                        <a:t>Õpilane oskab oma tegevust kavandada, hinnata ning tulemuse saavutamiseks vajalikke tegevusi valida ja rakendada, oma eksimusi näha ja oma tegevust korrigeerida.</a:t>
                      </a:r>
                    </a:p>
                  </a:txBody>
                  <a:tcPr/>
                </a:tc>
                <a:tc>
                  <a:txBody>
                    <a:bodyPr/>
                    <a:lstStyle/>
                    <a:p>
                      <a:pPr marL="285750" indent="-285750">
                        <a:buFont typeface="Arial" panose="020B0604020202020204" pitchFamily="34" charset="0"/>
                        <a:buChar char="•"/>
                      </a:pPr>
                      <a:r>
                        <a:rPr lang="et-EE" sz="1600" kern="1200" dirty="0" smtClean="0">
                          <a:solidFill>
                            <a:schemeClr val="dk1"/>
                          </a:solidFill>
                          <a:latin typeface="+mn-lt"/>
                          <a:ea typeface="+mn-ea"/>
                          <a:cs typeface="+mn-cs"/>
                        </a:rPr>
                        <a:t>Õpilane täidab ülesandeid eeskuju, näidise ja õpitud oskuste piires verbaalse korralduse (sh kirjaliku) järgi. Õpilane kirjeldab oma tegevust nii tegevuse ajal kui tagantjärele, kasutab õpitud enesekontrollivõtteid.</a:t>
                      </a:r>
                      <a:endParaRPr lang="et-EE" sz="1600" dirty="0"/>
                    </a:p>
                  </a:txBody>
                  <a:tcPr/>
                </a:tc>
                <a:extLst>
                  <a:ext uri="{0D108BD9-81ED-4DB2-BD59-A6C34878D82A}">
                    <a16:rowId xmlns:a16="http://schemas.microsoft.com/office/drawing/2014/main" xmlns="" val="10001"/>
                  </a:ext>
                </a:extLst>
              </a:tr>
              <a:tr h="2854340">
                <a:tc>
                  <a:txBody>
                    <a:bodyPr/>
                    <a:lstStyle/>
                    <a:p>
                      <a:pPr marL="285750" indent="-285750">
                        <a:buFont typeface="Arial" panose="020B0604020202020204" pitchFamily="34" charset="0"/>
                        <a:buChar char="•"/>
                      </a:pPr>
                      <a:r>
                        <a:rPr lang="et-EE" sz="1600" kern="1200" dirty="0" smtClean="0">
                          <a:solidFill>
                            <a:schemeClr val="dk1"/>
                          </a:solidFill>
                          <a:latin typeface="+mn-lt"/>
                          <a:ea typeface="+mn-ea"/>
                          <a:cs typeface="+mn-cs"/>
                        </a:rPr>
                        <a:t>Uute teadmiste omandamisel tugineb õpilane varasematele ning konstrueerib uue teabe põhjal enda teadmised. </a:t>
                      </a:r>
                    </a:p>
                    <a:p>
                      <a:pPr marL="285750" indent="-285750">
                        <a:buFont typeface="Arial" panose="020B0604020202020204" pitchFamily="34" charset="0"/>
                        <a:buChar char="•"/>
                      </a:pPr>
                      <a:r>
                        <a:rPr lang="et-EE" sz="1600" kern="1200" dirty="0" smtClean="0">
                          <a:solidFill>
                            <a:schemeClr val="dk1"/>
                          </a:solidFill>
                          <a:latin typeface="+mn-lt"/>
                          <a:ea typeface="+mn-ea"/>
                          <a:cs typeface="+mn-cs"/>
                        </a:rPr>
                        <a:t>Omandatud teadmisi rakendatakse uutes olukordades, probleemide lahendamisel, valikute tegemisel, väidete õigsuse üle arutledes, oma seisukohti argumenteerides ning edasiste õpingute käigus.</a:t>
                      </a:r>
                      <a:endParaRPr lang="et-EE"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sz="1600" kern="1200" dirty="0" smtClean="0">
                        <a:solidFill>
                          <a:schemeClr val="dk1"/>
                        </a:solidFill>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sz="1600" kern="1200" dirty="0" smtClean="0">
                          <a:solidFill>
                            <a:schemeClr val="dk1"/>
                          </a:solidFill>
                          <a:latin typeface="+mn-lt"/>
                          <a:ea typeface="+mn-ea"/>
                          <a:cs typeface="+mn-cs"/>
                        </a:rPr>
                        <a:t>Uute teadmiste omandamine</a:t>
                      </a:r>
                      <a:r>
                        <a:rPr lang="et-EE" sz="1600" kern="1200" baseline="0" dirty="0" smtClean="0">
                          <a:solidFill>
                            <a:schemeClr val="dk1"/>
                          </a:solidFill>
                          <a:latin typeface="+mn-lt"/>
                          <a:ea typeface="+mn-ea"/>
                          <a:cs typeface="+mn-cs"/>
                        </a:rPr>
                        <a:t> </a:t>
                      </a:r>
                      <a:r>
                        <a:rPr lang="et-EE" sz="1600" kern="1200" dirty="0" smtClean="0">
                          <a:solidFill>
                            <a:schemeClr val="dk1"/>
                          </a:solidFill>
                          <a:effectLst/>
                          <a:latin typeface="+mn-lt"/>
                          <a:ea typeface="+mn-ea"/>
                          <a:cs typeface="+mn-cs"/>
                        </a:rPr>
                        <a:t>toimub valdavalt praktilise </a:t>
                      </a:r>
                      <a:r>
                        <a:rPr lang="et-EE" sz="1600" dirty="0" smtClean="0">
                          <a:effectLst/>
                        </a:rPr>
                        <a:t>õppeviisi (harjutamise) kaudu. Reegleid ja teooriaid </a:t>
                      </a:r>
                      <a:r>
                        <a:rPr lang="et-EE" sz="1600" noProof="0" dirty="0" smtClean="0">
                          <a:effectLst/>
                        </a:rPr>
                        <a:t>käsitletakse</a:t>
                      </a:r>
                      <a:r>
                        <a:rPr lang="et-EE" sz="1600" dirty="0" smtClean="0">
                          <a:effectLst/>
                        </a:rPr>
                        <a:t> minimaalselt, nende ülesandeks on üldistada ja teadvustada praktiliselt omandatut.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sz="1600" kern="1200" noProof="0" dirty="0" smtClean="0">
                          <a:solidFill>
                            <a:schemeClr val="dk1"/>
                          </a:solidFill>
                          <a:effectLst/>
                          <a:latin typeface="+mn-lt"/>
                          <a:ea typeface="+mn-ea"/>
                          <a:cs typeface="+mn-cs"/>
                        </a:rPr>
                        <a:t>Kujunenud oskusi automatiseeritakse kontsentrilist printsiipi arvestavalt</a:t>
                      </a:r>
                      <a:r>
                        <a:rPr lang="et-EE" sz="1600" kern="1200" dirty="0" smtClean="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sz="1600" kern="1200" dirty="0" smtClean="0">
                          <a:solidFill>
                            <a:schemeClr val="dk1"/>
                          </a:solidFill>
                          <a:effectLst/>
                          <a:latin typeface="+mn-lt"/>
                          <a:ea typeface="+mn-ea"/>
                          <a:cs typeface="+mn-cs"/>
                        </a:rPr>
                        <a:t>Omandatud</a:t>
                      </a:r>
                      <a:r>
                        <a:rPr lang="et-EE" sz="1600" kern="1200" baseline="0" dirty="0" smtClean="0">
                          <a:solidFill>
                            <a:schemeClr val="dk1"/>
                          </a:solidFill>
                          <a:effectLst/>
                          <a:latin typeface="+mn-lt"/>
                          <a:ea typeface="+mn-ea"/>
                          <a:cs typeface="+mn-cs"/>
                        </a:rPr>
                        <a:t> teadmiste rakendamine uutes olukordades toimub valdavalt täiskasvanu suunamisel.</a:t>
                      </a:r>
                      <a:endParaRPr lang="et-EE"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3" cstate="print"/>
          <a:stretch>
            <a:fillRect/>
          </a:stretch>
        </p:blipFill>
        <p:spPr>
          <a:xfrm>
            <a:off x="6955102" y="5479605"/>
            <a:ext cx="1731414" cy="1012024"/>
          </a:xfrm>
          <a:prstGeom prst="rect">
            <a:avLst/>
          </a:prstGeom>
        </p:spPr>
      </p:pic>
      <p:sp>
        <p:nvSpPr>
          <p:cNvPr id="2" name="Pealkiri 1"/>
          <p:cNvSpPr>
            <a:spLocks noGrp="1"/>
          </p:cNvSpPr>
          <p:nvPr>
            <p:ph type="title"/>
          </p:nvPr>
        </p:nvSpPr>
        <p:spPr>
          <a:xfrm>
            <a:off x="1043608" y="476672"/>
            <a:ext cx="7272808" cy="1368152"/>
          </a:xfrm>
        </p:spPr>
        <p:txBody>
          <a:bodyPr>
            <a:normAutofit/>
          </a:bodyPr>
          <a:lstStyle/>
          <a:p>
            <a:r>
              <a:rPr lang="fi-FI" dirty="0" err="1" smtClean="0"/>
              <a:t>Koostööst</a:t>
            </a:r>
            <a:r>
              <a:rPr lang="fi-FI" dirty="0" smtClean="0"/>
              <a:t> </a:t>
            </a:r>
            <a:r>
              <a:rPr lang="fi-FI" dirty="0" err="1" smtClean="0"/>
              <a:t>väikeklassi</a:t>
            </a:r>
            <a:r>
              <a:rPr lang="fi-FI" dirty="0" smtClean="0"/>
              <a:t> </a:t>
            </a:r>
            <a:r>
              <a:rPr lang="et-EE" dirty="0" smtClean="0"/>
              <a:t> </a:t>
            </a:r>
            <a:r>
              <a:rPr lang="fi-FI" dirty="0" smtClean="0"/>
              <a:t>ja </a:t>
            </a:r>
            <a:r>
              <a:rPr lang="fi-FI" dirty="0" err="1" smtClean="0"/>
              <a:t>tavaklassi</a:t>
            </a:r>
            <a:r>
              <a:rPr lang="fi-FI" dirty="0" smtClean="0"/>
              <a:t> </a:t>
            </a:r>
            <a:r>
              <a:rPr lang="fi-FI" dirty="0" err="1" smtClean="0"/>
              <a:t>vahel</a:t>
            </a:r>
            <a:endParaRPr lang="et-EE" dirty="0"/>
          </a:p>
        </p:txBody>
      </p:sp>
      <p:sp>
        <p:nvSpPr>
          <p:cNvPr id="3" name="Sisu kohatäide 2"/>
          <p:cNvSpPr>
            <a:spLocks noGrp="1"/>
          </p:cNvSpPr>
          <p:nvPr>
            <p:ph idx="1"/>
          </p:nvPr>
        </p:nvSpPr>
        <p:spPr>
          <a:xfrm>
            <a:off x="1039237" y="1547664"/>
            <a:ext cx="6777317" cy="4833664"/>
          </a:xfrm>
        </p:spPr>
        <p:txBody>
          <a:bodyPr>
            <a:normAutofit/>
          </a:bodyPr>
          <a:lstStyle/>
          <a:p>
            <a:pPr fontAlgn="base"/>
            <a:endParaRPr lang="et-EE" dirty="0" smtClean="0"/>
          </a:p>
          <a:p>
            <a:pPr fontAlgn="base"/>
            <a:r>
              <a:rPr lang="et-EE" dirty="0" smtClean="0"/>
              <a:t>Õpetajate omavaheline koostöö ja sobivus</a:t>
            </a:r>
          </a:p>
          <a:p>
            <a:pPr fontAlgn="base"/>
            <a:r>
              <a:rPr lang="et-EE" dirty="0" smtClean="0"/>
              <a:t>Klasside ühised tunnid</a:t>
            </a:r>
          </a:p>
          <a:p>
            <a:pPr fontAlgn="base"/>
            <a:r>
              <a:rPr lang="et-EE" dirty="0" smtClean="0"/>
              <a:t>Õppekäigud</a:t>
            </a:r>
          </a:p>
          <a:p>
            <a:pPr fontAlgn="base"/>
            <a:r>
              <a:rPr lang="et-EE" dirty="0" smtClean="0"/>
              <a:t>Koolivälised tegevused/üritused</a:t>
            </a:r>
          </a:p>
          <a:p>
            <a:pPr fontAlgn="base"/>
            <a:r>
              <a:rPr lang="et-EE" dirty="0" smtClean="0"/>
              <a:t>Üritused koos peredega (sh õpetajate pered)</a:t>
            </a:r>
          </a:p>
          <a:p>
            <a:endParaRPr lang="et-EE" dirty="0"/>
          </a:p>
        </p:txBody>
      </p:sp>
    </p:spTree>
    <p:extLst>
      <p:ext uri="{BB962C8B-B14F-4D97-AF65-F5344CB8AC3E}">
        <p14:creationId xmlns:p14="http://schemas.microsoft.com/office/powerpoint/2010/main" xmlns="" val="1728473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83568" y="476672"/>
            <a:ext cx="7632848" cy="745152"/>
          </a:xfrm>
        </p:spPr>
        <p:txBody>
          <a:bodyPr>
            <a:normAutofit/>
          </a:bodyPr>
          <a:lstStyle/>
          <a:p>
            <a:r>
              <a:rPr lang="et-EE" dirty="0" smtClean="0"/>
              <a:t>Kultuuri- ja väärtuspädevus (1)</a:t>
            </a:r>
            <a:endParaRPr lang="et-EE" dirty="0"/>
          </a:p>
        </p:txBody>
      </p:sp>
      <p:sp>
        <p:nvSpPr>
          <p:cNvPr id="7" name="Sisu kohatäide 6"/>
          <p:cNvSpPr>
            <a:spLocks noGrp="1"/>
          </p:cNvSpPr>
          <p:nvPr>
            <p:ph idx="1"/>
          </p:nvPr>
        </p:nvSpPr>
        <p:spPr/>
        <p:txBody>
          <a:bodyPr>
            <a:normAutofit/>
          </a:bodyPr>
          <a:lstStyle/>
          <a:p>
            <a:pPr fontAlgn="base"/>
            <a:r>
              <a:rPr lang="fi-FI" dirty="0" err="1" smtClean="0"/>
              <a:t>Mardipäev</a:t>
            </a:r>
            <a:endParaRPr lang="et-EE" dirty="0" smtClean="0"/>
          </a:p>
          <a:p>
            <a:pPr fontAlgn="base"/>
            <a:r>
              <a:rPr lang="et-EE" dirty="0" smtClean="0"/>
              <a:t>Leiva küpsetamine (juuretisest)</a:t>
            </a:r>
          </a:p>
          <a:p>
            <a:pPr fontAlgn="base"/>
            <a:r>
              <a:rPr lang="et-EE" dirty="0" smtClean="0"/>
              <a:t>Vanavanemate päeva tähistamine</a:t>
            </a:r>
          </a:p>
          <a:p>
            <a:pPr fontAlgn="base"/>
            <a:r>
              <a:rPr lang="et-EE" dirty="0" smtClean="0"/>
              <a:t>Kristiine eakatekodus näidendiga esinemine</a:t>
            </a:r>
          </a:p>
        </p:txBody>
      </p:sp>
      <p:pic>
        <p:nvPicPr>
          <p:cNvPr id="4" name="Pilt 3"/>
          <p:cNvPicPr>
            <a:picLocks noChangeAspect="1"/>
          </p:cNvPicPr>
          <p:nvPr/>
        </p:nvPicPr>
        <p:blipFill>
          <a:blip r:embed="rId3" cstate="print"/>
          <a:stretch>
            <a:fillRect/>
          </a:stretch>
        </p:blipFill>
        <p:spPr>
          <a:xfrm>
            <a:off x="6948264" y="5445224"/>
            <a:ext cx="1731414" cy="101202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1640</TotalTime>
  <Words>1142</Words>
  <Application>Microsoft Office PowerPoint</Application>
  <PresentationFormat>Ekraaniseanss (4:3)</PresentationFormat>
  <Paragraphs>137</Paragraphs>
  <Slides>18</Slides>
  <Notes>17</Notes>
  <HiddenSlides>0</HiddenSlides>
  <MMClips>0</MMClips>
  <ScaleCrop>false</ScaleCrop>
  <HeadingPairs>
    <vt:vector size="4" baseType="variant">
      <vt:variant>
        <vt:lpstr>Kujundus</vt:lpstr>
      </vt:variant>
      <vt:variant>
        <vt:i4>1</vt:i4>
      </vt:variant>
      <vt:variant>
        <vt:lpstr>Slaiditiitlid</vt:lpstr>
      </vt:variant>
      <vt:variant>
        <vt:i4>18</vt:i4>
      </vt:variant>
    </vt:vector>
  </HeadingPairs>
  <TitlesOfParts>
    <vt:vector size="19" baseType="lpstr">
      <vt:lpstr>Austin</vt:lpstr>
      <vt:lpstr>Koostöö õpilaste üldoskuste arendamisel</vt:lpstr>
      <vt:lpstr>Õpilased</vt:lpstr>
      <vt:lpstr>Töötajad</vt:lpstr>
      <vt:lpstr>Meie kooli õpilane ja töötaja on</vt:lpstr>
      <vt:lpstr>Julgustada, suunata ja toetada</vt:lpstr>
      <vt:lpstr>Üldpädevused</vt:lpstr>
      <vt:lpstr>Õppekavast lähtuvad erinevused üldpädevustes</vt:lpstr>
      <vt:lpstr>Koostööst väikeklassi  ja tavaklassi vahel</vt:lpstr>
      <vt:lpstr>Kultuuri- ja väärtuspädevus (1)</vt:lpstr>
      <vt:lpstr>Kultuuri- ja väärtuspädevus (2)</vt:lpstr>
      <vt:lpstr>Sotsiaalne pädevus</vt:lpstr>
      <vt:lpstr>Enesemääratluspädevus</vt:lpstr>
      <vt:lpstr>Õpipädevus</vt:lpstr>
      <vt:lpstr>Suhtluspädevus</vt:lpstr>
      <vt:lpstr>Matemaatika- ja loodusteaduste ja tehnoloogiaalane pädevus</vt:lpstr>
      <vt:lpstr>Ettevõtlikkuspädevus</vt:lpstr>
      <vt:lpstr>Digipädevus</vt:lpstr>
      <vt:lpstr>Tulevikule mõeldes (kokkuvõtte asemel)</vt:lpstr>
    </vt:vector>
  </TitlesOfParts>
  <Company>Tallinna Haridusamet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Tallinna Tondi Põhikool</dc:title>
  <dc:creator>Margit Aedma</dc:creator>
  <cp:lastModifiedBy>Marge</cp:lastModifiedBy>
  <cp:revision>163</cp:revision>
  <dcterms:created xsi:type="dcterms:W3CDTF">2016-04-01T14:47:13Z</dcterms:created>
  <dcterms:modified xsi:type="dcterms:W3CDTF">2017-02-27T20:44:45Z</dcterms:modified>
</cp:coreProperties>
</file>