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5143500" type="screen16x9"/>
  <p:notesSz cx="6858000" cy="9947275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3" d="100"/>
          <a:sy n="83" d="100"/>
        </p:scale>
        <p:origin x="-966" y="-22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746025"/>
            <a:ext cx="6096299" cy="37302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724950"/>
            <a:ext cx="5486399" cy="4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402723277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>
            <a:spLocks noGrp="1"/>
          </p:cNvSpPr>
          <p:nvPr>
            <p:ph type="body" idx="1"/>
          </p:nvPr>
        </p:nvSpPr>
        <p:spPr>
          <a:xfrm>
            <a:off x="685800" y="4724950"/>
            <a:ext cx="5486399" cy="4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3" name="Shape 83"/>
          <p:cNvSpPr>
            <a:spLocks noGrp="1" noRot="1" noChangeAspect="1"/>
          </p:cNvSpPr>
          <p:nvPr>
            <p:ph type="sldImg" idx="2"/>
          </p:nvPr>
        </p:nvSpPr>
        <p:spPr>
          <a:xfrm>
            <a:off x="114300" y="746125"/>
            <a:ext cx="6629400" cy="37306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>
            <a:spLocks noGrp="1" noRot="1" noChangeAspect="1"/>
          </p:cNvSpPr>
          <p:nvPr>
            <p:ph type="sldImg" idx="2"/>
          </p:nvPr>
        </p:nvSpPr>
        <p:spPr>
          <a:xfrm>
            <a:off x="114300" y="746125"/>
            <a:ext cx="6629400" cy="37306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Shape 138"/>
          <p:cNvSpPr txBox="1">
            <a:spLocks noGrp="1"/>
          </p:cNvSpPr>
          <p:nvPr>
            <p:ph type="body" idx="1"/>
          </p:nvPr>
        </p:nvSpPr>
        <p:spPr>
          <a:xfrm>
            <a:off x="685800" y="4724950"/>
            <a:ext cx="5486400" cy="4476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>
            <a:spLocks noGrp="1" noRot="1" noChangeAspect="1"/>
          </p:cNvSpPr>
          <p:nvPr>
            <p:ph type="sldImg" idx="2"/>
          </p:nvPr>
        </p:nvSpPr>
        <p:spPr>
          <a:xfrm>
            <a:off x="114300" y="746125"/>
            <a:ext cx="6629400" cy="37306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5" name="Shape 145"/>
          <p:cNvSpPr txBox="1">
            <a:spLocks noGrp="1"/>
          </p:cNvSpPr>
          <p:nvPr>
            <p:ph type="body" idx="1"/>
          </p:nvPr>
        </p:nvSpPr>
        <p:spPr>
          <a:xfrm>
            <a:off x="685800" y="4724950"/>
            <a:ext cx="5486400" cy="4476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685800" y="4724950"/>
            <a:ext cx="5486399" cy="4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0" name="Shape 90"/>
          <p:cNvSpPr>
            <a:spLocks noGrp="1" noRot="1" noChangeAspect="1"/>
          </p:cNvSpPr>
          <p:nvPr>
            <p:ph type="sldImg" idx="2"/>
          </p:nvPr>
        </p:nvSpPr>
        <p:spPr>
          <a:xfrm>
            <a:off x="114300" y="746125"/>
            <a:ext cx="6629400" cy="37306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>
            <a:spLocks noGrp="1"/>
          </p:cNvSpPr>
          <p:nvPr>
            <p:ph type="body" idx="1"/>
          </p:nvPr>
        </p:nvSpPr>
        <p:spPr>
          <a:xfrm>
            <a:off x="685800" y="4724950"/>
            <a:ext cx="5486399" cy="4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6" name="Shape 96"/>
          <p:cNvSpPr>
            <a:spLocks noGrp="1" noRot="1" noChangeAspect="1"/>
          </p:cNvSpPr>
          <p:nvPr>
            <p:ph type="sldImg" idx="2"/>
          </p:nvPr>
        </p:nvSpPr>
        <p:spPr>
          <a:xfrm>
            <a:off x="114300" y="746125"/>
            <a:ext cx="6629400" cy="37306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 txBox="1">
            <a:spLocks noGrp="1"/>
          </p:cNvSpPr>
          <p:nvPr>
            <p:ph type="body" idx="1"/>
          </p:nvPr>
        </p:nvSpPr>
        <p:spPr>
          <a:xfrm>
            <a:off x="685800" y="4724950"/>
            <a:ext cx="5486399" cy="4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2" name="Shape 102"/>
          <p:cNvSpPr>
            <a:spLocks noGrp="1" noRot="1" noChangeAspect="1"/>
          </p:cNvSpPr>
          <p:nvPr>
            <p:ph type="sldImg" idx="2"/>
          </p:nvPr>
        </p:nvSpPr>
        <p:spPr>
          <a:xfrm>
            <a:off x="114300" y="746125"/>
            <a:ext cx="6629400" cy="37306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>
            <a:spLocks noGrp="1" noRot="1" noChangeAspect="1"/>
          </p:cNvSpPr>
          <p:nvPr>
            <p:ph type="sldImg" idx="2"/>
          </p:nvPr>
        </p:nvSpPr>
        <p:spPr>
          <a:xfrm>
            <a:off x="114300" y="746125"/>
            <a:ext cx="6629400" cy="37306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Shape 108"/>
          <p:cNvSpPr txBox="1">
            <a:spLocks noGrp="1"/>
          </p:cNvSpPr>
          <p:nvPr>
            <p:ph type="body" idx="1"/>
          </p:nvPr>
        </p:nvSpPr>
        <p:spPr>
          <a:xfrm>
            <a:off x="685800" y="4724950"/>
            <a:ext cx="5486400" cy="4476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>
            <a:spLocks noGrp="1" noRot="1" noChangeAspect="1"/>
          </p:cNvSpPr>
          <p:nvPr>
            <p:ph type="sldImg" idx="2"/>
          </p:nvPr>
        </p:nvSpPr>
        <p:spPr>
          <a:xfrm>
            <a:off x="114300" y="746125"/>
            <a:ext cx="6629400" cy="37306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Shape 114"/>
          <p:cNvSpPr txBox="1">
            <a:spLocks noGrp="1"/>
          </p:cNvSpPr>
          <p:nvPr>
            <p:ph type="body" idx="1"/>
          </p:nvPr>
        </p:nvSpPr>
        <p:spPr>
          <a:xfrm>
            <a:off x="685800" y="4724950"/>
            <a:ext cx="5486400" cy="4476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>
            <a:spLocks noGrp="1" noRot="1" noChangeAspect="1"/>
          </p:cNvSpPr>
          <p:nvPr>
            <p:ph type="sldImg" idx="2"/>
          </p:nvPr>
        </p:nvSpPr>
        <p:spPr>
          <a:xfrm>
            <a:off x="114300" y="746125"/>
            <a:ext cx="6629400" cy="37306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Shape 120"/>
          <p:cNvSpPr txBox="1">
            <a:spLocks noGrp="1"/>
          </p:cNvSpPr>
          <p:nvPr>
            <p:ph type="body" idx="1"/>
          </p:nvPr>
        </p:nvSpPr>
        <p:spPr>
          <a:xfrm>
            <a:off x="685800" y="4724950"/>
            <a:ext cx="5486400" cy="4476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>
            <a:spLocks noGrp="1" noRot="1" noChangeAspect="1"/>
          </p:cNvSpPr>
          <p:nvPr>
            <p:ph type="sldImg" idx="2"/>
          </p:nvPr>
        </p:nvSpPr>
        <p:spPr>
          <a:xfrm>
            <a:off x="114300" y="746125"/>
            <a:ext cx="6629400" cy="37306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Shape 126"/>
          <p:cNvSpPr txBox="1">
            <a:spLocks noGrp="1"/>
          </p:cNvSpPr>
          <p:nvPr>
            <p:ph type="body" idx="1"/>
          </p:nvPr>
        </p:nvSpPr>
        <p:spPr>
          <a:xfrm>
            <a:off x="685800" y="4724950"/>
            <a:ext cx="5486400" cy="4476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>
            <a:spLocks noGrp="1" noRot="1" noChangeAspect="1"/>
          </p:cNvSpPr>
          <p:nvPr>
            <p:ph type="sldImg" idx="2"/>
          </p:nvPr>
        </p:nvSpPr>
        <p:spPr>
          <a:xfrm>
            <a:off x="114300" y="746125"/>
            <a:ext cx="6629400" cy="37306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Shape 132"/>
          <p:cNvSpPr txBox="1">
            <a:spLocks noGrp="1"/>
          </p:cNvSpPr>
          <p:nvPr>
            <p:ph type="body" idx="1"/>
          </p:nvPr>
        </p:nvSpPr>
        <p:spPr>
          <a:xfrm>
            <a:off x="685800" y="4724950"/>
            <a:ext cx="5486400" cy="4476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itlislaid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 txBox="1">
            <a:spLocks noGrp="1"/>
          </p:cNvSpPr>
          <p:nvPr>
            <p:ph type="ctrTitle"/>
          </p:nvPr>
        </p:nvSpPr>
        <p:spPr>
          <a:xfrm>
            <a:off x="685800" y="1597818"/>
            <a:ext cx="7772400" cy="1102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640"/>
              </a:spcBef>
              <a:buClr>
                <a:srgbClr val="888888"/>
              </a:buClr>
              <a:buFont typeface="Arial"/>
              <a:buNone/>
              <a:defRPr sz="3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ctr" rtl="0">
              <a:spcBef>
                <a:spcPts val="560"/>
              </a:spcBef>
              <a:buClr>
                <a:srgbClr val="888888"/>
              </a:buClr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ctr" rtl="0">
              <a:spcBef>
                <a:spcPts val="480"/>
              </a:spcBef>
              <a:buClr>
                <a:srgbClr val="888888"/>
              </a:buClr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dt" idx="10"/>
          </p:nvPr>
        </p:nvSpPr>
        <p:spPr>
          <a:xfrm>
            <a:off x="457200" y="4767262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ftr" idx="11"/>
          </p:nvPr>
        </p:nvSpPr>
        <p:spPr>
          <a:xfrm>
            <a:off x="3124200" y="4767262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sldNum" idx="12"/>
          </p:nvPr>
        </p:nvSpPr>
        <p:spPr>
          <a:xfrm>
            <a:off x="6553200" y="4767262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t-EE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t-EE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itel ja vertikaaltekst"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 rot="5400000">
            <a:off x="2874750" y="-1217400"/>
            <a:ext cx="3394500" cy="822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dt" idx="10"/>
          </p:nvPr>
        </p:nvSpPr>
        <p:spPr>
          <a:xfrm>
            <a:off x="457200" y="4767262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ftr" idx="11"/>
          </p:nvPr>
        </p:nvSpPr>
        <p:spPr>
          <a:xfrm>
            <a:off x="3124200" y="4767262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sldNum" idx="12"/>
          </p:nvPr>
        </p:nvSpPr>
        <p:spPr>
          <a:xfrm>
            <a:off x="6553200" y="4767262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t-EE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t-EE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kaaltiitel ja tekst"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 txBox="1">
            <a:spLocks noGrp="1"/>
          </p:cNvSpPr>
          <p:nvPr>
            <p:ph type="title"/>
          </p:nvPr>
        </p:nvSpPr>
        <p:spPr>
          <a:xfrm rot="5400000">
            <a:off x="5463750" y="1371628"/>
            <a:ext cx="4388700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body" idx="1"/>
          </p:nvPr>
        </p:nvSpPr>
        <p:spPr>
          <a:xfrm rot="5400000">
            <a:off x="1272750" y="-609571"/>
            <a:ext cx="4388700" cy="6019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dt" idx="10"/>
          </p:nvPr>
        </p:nvSpPr>
        <p:spPr>
          <a:xfrm>
            <a:off x="457200" y="4767262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ftr" idx="11"/>
          </p:nvPr>
        </p:nvSpPr>
        <p:spPr>
          <a:xfrm>
            <a:off x="3124200" y="4767262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sldNum" idx="12"/>
          </p:nvPr>
        </p:nvSpPr>
        <p:spPr>
          <a:xfrm>
            <a:off x="6553200" y="4767262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t-EE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t-EE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itel ja sisu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394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dt" idx="10"/>
          </p:nvPr>
        </p:nvSpPr>
        <p:spPr>
          <a:xfrm>
            <a:off x="457200" y="4767262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ftr" idx="11"/>
          </p:nvPr>
        </p:nvSpPr>
        <p:spPr>
          <a:xfrm>
            <a:off x="3124200" y="4767262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sldNum" idx="12"/>
          </p:nvPr>
        </p:nvSpPr>
        <p:spPr>
          <a:xfrm>
            <a:off x="6553200" y="4767262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t-EE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t-EE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Jaotise päis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>
            <a:spLocks noGrp="1"/>
          </p:cNvSpPr>
          <p:nvPr>
            <p:ph type="title"/>
          </p:nvPr>
        </p:nvSpPr>
        <p:spPr>
          <a:xfrm>
            <a:off x="722312" y="3305175"/>
            <a:ext cx="7772400" cy="1021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body" idx="1"/>
          </p:nvPr>
        </p:nvSpPr>
        <p:spPr>
          <a:xfrm>
            <a:off x="722312" y="2180034"/>
            <a:ext cx="7772400" cy="1125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360"/>
              </a:spcBef>
              <a:buClr>
                <a:srgbClr val="888888"/>
              </a:buClr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2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dt" idx="10"/>
          </p:nvPr>
        </p:nvSpPr>
        <p:spPr>
          <a:xfrm>
            <a:off x="457200" y="4767262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ftr" idx="11"/>
          </p:nvPr>
        </p:nvSpPr>
        <p:spPr>
          <a:xfrm>
            <a:off x="3124200" y="4767262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sldNum" idx="12"/>
          </p:nvPr>
        </p:nvSpPr>
        <p:spPr>
          <a:xfrm>
            <a:off x="6553200" y="4767262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t-EE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t-EE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Kaks sisu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4038600" cy="3394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3335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body" idx="2"/>
          </p:nvPr>
        </p:nvSpPr>
        <p:spPr>
          <a:xfrm>
            <a:off x="4648200" y="1200150"/>
            <a:ext cx="4038600" cy="3394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3335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dt" idx="10"/>
          </p:nvPr>
        </p:nvSpPr>
        <p:spPr>
          <a:xfrm>
            <a:off x="457200" y="4767262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ftr" idx="11"/>
          </p:nvPr>
        </p:nvSpPr>
        <p:spPr>
          <a:xfrm>
            <a:off x="3124200" y="4767262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sldNum" idx="12"/>
          </p:nvPr>
        </p:nvSpPr>
        <p:spPr>
          <a:xfrm>
            <a:off x="6553200" y="4767262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t-EE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t-EE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Võrdlus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1"/>
          </p:nvPr>
        </p:nvSpPr>
        <p:spPr>
          <a:xfrm>
            <a:off x="457200" y="1151334"/>
            <a:ext cx="4040100" cy="479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6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2"/>
          </p:nvPr>
        </p:nvSpPr>
        <p:spPr>
          <a:xfrm>
            <a:off x="457200" y="1631156"/>
            <a:ext cx="4040100" cy="2963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5875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3"/>
          </p:nvPr>
        </p:nvSpPr>
        <p:spPr>
          <a:xfrm>
            <a:off x="4645025" y="1151334"/>
            <a:ext cx="4041900" cy="479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6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body" idx="4"/>
          </p:nvPr>
        </p:nvSpPr>
        <p:spPr>
          <a:xfrm>
            <a:off x="4645025" y="1631156"/>
            <a:ext cx="4041900" cy="2963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5875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dt" idx="10"/>
          </p:nvPr>
        </p:nvSpPr>
        <p:spPr>
          <a:xfrm>
            <a:off x="457200" y="4767262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ftr" idx="11"/>
          </p:nvPr>
        </p:nvSpPr>
        <p:spPr>
          <a:xfrm>
            <a:off x="3124200" y="4767262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sldNum" idx="12"/>
          </p:nvPr>
        </p:nvSpPr>
        <p:spPr>
          <a:xfrm>
            <a:off x="6553200" y="4767262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t-EE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t-EE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Ainult pealkiri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dt" idx="10"/>
          </p:nvPr>
        </p:nvSpPr>
        <p:spPr>
          <a:xfrm>
            <a:off x="457200" y="4767262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ftr" idx="11"/>
          </p:nvPr>
        </p:nvSpPr>
        <p:spPr>
          <a:xfrm>
            <a:off x="3124200" y="4767262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sldNum" idx="12"/>
          </p:nvPr>
        </p:nvSpPr>
        <p:spPr>
          <a:xfrm>
            <a:off x="6553200" y="4767262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t-EE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t-EE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Tühi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 txBox="1">
            <a:spLocks noGrp="1"/>
          </p:cNvSpPr>
          <p:nvPr>
            <p:ph type="dt" idx="10"/>
          </p:nvPr>
        </p:nvSpPr>
        <p:spPr>
          <a:xfrm>
            <a:off x="457200" y="4767262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ftr" idx="11"/>
          </p:nvPr>
        </p:nvSpPr>
        <p:spPr>
          <a:xfrm>
            <a:off x="3124200" y="4767262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sldNum" idx="12"/>
          </p:nvPr>
        </p:nvSpPr>
        <p:spPr>
          <a:xfrm>
            <a:off x="6553200" y="4767262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t-EE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t-EE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Pealdisega sisu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 txBox="1">
            <a:spLocks noGrp="1"/>
          </p:cNvSpPr>
          <p:nvPr>
            <p:ph type="title"/>
          </p:nvPr>
        </p:nvSpPr>
        <p:spPr>
          <a:xfrm>
            <a:off x="457200" y="204787"/>
            <a:ext cx="3008400" cy="871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body" idx="1"/>
          </p:nvPr>
        </p:nvSpPr>
        <p:spPr>
          <a:xfrm>
            <a:off x="3575050" y="204787"/>
            <a:ext cx="5111700" cy="4389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body" idx="2"/>
          </p:nvPr>
        </p:nvSpPr>
        <p:spPr>
          <a:xfrm>
            <a:off x="457200" y="1076325"/>
            <a:ext cx="3008400" cy="3518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24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2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dt" idx="10"/>
          </p:nvPr>
        </p:nvSpPr>
        <p:spPr>
          <a:xfrm>
            <a:off x="457200" y="4767262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ftr" idx="11"/>
          </p:nvPr>
        </p:nvSpPr>
        <p:spPr>
          <a:xfrm>
            <a:off x="3124200" y="4767262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sldNum" idx="12"/>
          </p:nvPr>
        </p:nvSpPr>
        <p:spPr>
          <a:xfrm>
            <a:off x="6553200" y="4767262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t-EE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t-EE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ldiallkirjaga pilt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>
            <a:spLocks noGrp="1"/>
          </p:cNvSpPr>
          <p:nvPr>
            <p:ph type="title"/>
          </p:nvPr>
        </p:nvSpPr>
        <p:spPr>
          <a:xfrm>
            <a:off x="1792288" y="3600450"/>
            <a:ext cx="5486400" cy="42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64" name="Shape 64"/>
          <p:cNvSpPr>
            <a:spLocks noGrp="1"/>
          </p:cNvSpPr>
          <p:nvPr>
            <p:ph type="pic" idx="2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640"/>
              </a:spcBef>
              <a:buClr>
                <a:schemeClr val="dk1"/>
              </a:buClr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560"/>
              </a:spcBef>
              <a:buClr>
                <a:schemeClr val="dk1"/>
              </a:buClr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body" idx="1"/>
          </p:nvPr>
        </p:nvSpPr>
        <p:spPr>
          <a:xfrm>
            <a:off x="1792288" y="4025503"/>
            <a:ext cx="5486400" cy="60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24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2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dt" idx="10"/>
          </p:nvPr>
        </p:nvSpPr>
        <p:spPr>
          <a:xfrm>
            <a:off x="457200" y="4767262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ftr" idx="11"/>
          </p:nvPr>
        </p:nvSpPr>
        <p:spPr>
          <a:xfrm>
            <a:off x="3124200" y="4767262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sldNum" idx="12"/>
          </p:nvPr>
        </p:nvSpPr>
        <p:spPr>
          <a:xfrm>
            <a:off x="6553200" y="4767262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t-EE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t-EE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Shape 6"/>
          <p:cNvPicPr preferRelativeResize="0"/>
          <p:nvPr/>
        </p:nvPicPr>
        <p:blipFill rotWithShape="1">
          <a:blip r:embed="rId13">
            <a:alphaModFix/>
          </a:blip>
          <a:srcRect r="2510"/>
          <a:stretch/>
        </p:blipFill>
        <p:spPr>
          <a:xfrm>
            <a:off x="5900975" y="1637675"/>
            <a:ext cx="3243600" cy="350580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Shape 7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394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dt" idx="10"/>
          </p:nvPr>
        </p:nvSpPr>
        <p:spPr>
          <a:xfrm>
            <a:off x="457200" y="4767262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ftr" idx="11"/>
          </p:nvPr>
        </p:nvSpPr>
        <p:spPr>
          <a:xfrm>
            <a:off x="3124200" y="4767262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ldNum" idx="12"/>
          </p:nvPr>
        </p:nvSpPr>
        <p:spPr>
          <a:xfrm>
            <a:off x="6553200" y="4767262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t-EE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t-EE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>
            <a:spLocks noGrp="1"/>
          </p:cNvSpPr>
          <p:nvPr>
            <p:ph type="ctrTitle"/>
          </p:nvPr>
        </p:nvSpPr>
        <p:spPr>
          <a:xfrm>
            <a:off x="685800" y="1597818"/>
            <a:ext cx="7772400" cy="11025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Times New Roman"/>
              <a:buNone/>
            </a:pPr>
            <a:r>
              <a:rPr lang="et-EE" sz="3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/>
            </a:r>
            <a:br>
              <a:rPr lang="et-EE" sz="3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t-EE" sz="3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Digiõppest </a:t>
            </a:r>
            <a:r>
              <a:rPr lang="et-EE"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et-EE"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t-EE" sz="3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Tallinna Südalinna Koolis</a:t>
            </a:r>
            <a:br>
              <a:rPr lang="et-EE" sz="3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endParaRPr lang="et-EE" sz="3600" b="1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6" name="Shape 86"/>
          <p:cNvSpPr txBox="1">
            <a:spLocks noGrp="1"/>
          </p:cNvSpPr>
          <p:nvPr>
            <p:ph type="subTitle" idx="1"/>
          </p:nvPr>
        </p:nvSpPr>
        <p:spPr>
          <a:xfrm>
            <a:off x="1371600" y="3289331"/>
            <a:ext cx="6400800" cy="9399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888888"/>
              </a:buClr>
              <a:buSzPct val="25000"/>
              <a:buFont typeface="Arial"/>
              <a:buNone/>
            </a:pPr>
            <a:r>
              <a:rPr lang="et-EE"/>
              <a:t>Monika Ellakvere</a:t>
            </a:r>
          </a:p>
          <a:p>
            <a:pPr marL="0" marR="0" lvl="0" indent="0" algn="ctr" rtl="0">
              <a:spcBef>
                <a:spcPts val="0"/>
              </a:spcBef>
              <a:buClr>
                <a:srgbClr val="888888"/>
              </a:buClr>
              <a:buSzPct val="25000"/>
              <a:buFont typeface="Arial"/>
              <a:buNone/>
            </a:pPr>
            <a:r>
              <a:rPr lang="et-EE"/>
              <a:t>Anneli Kesksaar</a:t>
            </a:r>
          </a:p>
        </p:txBody>
      </p:sp>
      <p:pic>
        <p:nvPicPr>
          <p:cNvPr id="87" name="Shape 87" descr="C:\Users\msiemann\Desktop\sydalogo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757775" y="548575"/>
            <a:ext cx="1104000" cy="886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algn="l">
              <a:spcBef>
                <a:spcPts val="0"/>
              </a:spcBef>
              <a:buNone/>
            </a:pPr>
            <a:r>
              <a:rPr lang="et-EE" sz="2800" b="1">
                <a:latin typeface="Arial"/>
                <a:ea typeface="Arial"/>
                <a:cs typeface="Arial"/>
                <a:sym typeface="Arial"/>
              </a:rPr>
              <a:t>1.klassi digiõppepäev</a:t>
            </a:r>
          </a:p>
        </p:txBody>
      </p:sp>
      <p:sp>
        <p:nvSpPr>
          <p:cNvPr id="141" name="Shape 141"/>
          <p:cNvSpPr txBox="1">
            <a:spLocks noGrp="1"/>
          </p:cNvSpPr>
          <p:nvPr>
            <p:ph type="body" idx="1"/>
          </p:nvPr>
        </p:nvSpPr>
        <p:spPr>
          <a:xfrm>
            <a:off x="3614025" y="1179500"/>
            <a:ext cx="5316300" cy="3394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595959"/>
              </a:buClr>
              <a:buSzPct val="100000"/>
              <a:buFont typeface="Arial"/>
              <a:buChar char="●"/>
            </a:pPr>
            <a:r>
              <a:rPr lang="et-EE" sz="24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“Pisut” hullumeelne ettepanek</a:t>
            </a:r>
          </a:p>
          <a:p>
            <a:pPr marL="457200" lvl="0" indent="-38100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595959"/>
              </a:buClr>
              <a:buSzPct val="100000"/>
              <a:buFont typeface="Arial"/>
              <a:buChar char="●"/>
            </a:pPr>
            <a:r>
              <a:rPr lang="et-EE" sz="24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3 ülesannet</a:t>
            </a:r>
          </a:p>
          <a:p>
            <a:pPr marL="914400" lvl="1" indent="-38100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595959"/>
              </a:buClr>
              <a:buSzPct val="100000"/>
              <a:buFont typeface="Courier New"/>
              <a:buChar char="o"/>
            </a:pPr>
            <a:r>
              <a:rPr lang="et-EE" sz="24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Kiri klassijuhatajale</a:t>
            </a:r>
          </a:p>
          <a:p>
            <a:pPr marL="914400" lvl="1" indent="-38100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595959"/>
              </a:buClr>
              <a:buSzPct val="100000"/>
              <a:buFont typeface="Courier New"/>
              <a:buChar char="o"/>
            </a:pPr>
            <a:r>
              <a:rPr lang="et-EE" sz="24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Matetalgud</a:t>
            </a:r>
          </a:p>
          <a:p>
            <a:pPr marL="914400" lvl="1" indent="-38100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595959"/>
              </a:buClr>
              <a:buSzPct val="100000"/>
              <a:buFont typeface="Courier New"/>
              <a:buChar char="o"/>
            </a:pPr>
            <a:r>
              <a:rPr lang="et-EE" sz="24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Kevade otsimine</a:t>
            </a:r>
          </a:p>
          <a:p>
            <a:pPr marL="457200" lvl="0" indent="-38100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595959"/>
              </a:buClr>
              <a:buSzPct val="100000"/>
              <a:buFont typeface="Arial"/>
              <a:buChar char="●"/>
            </a:pPr>
            <a:r>
              <a:rPr lang="et-EE" sz="2400" b="1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Tulemus, mis innustab jätkama!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48" name="Shape 148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3945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t-EE" sz="3000" b="1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 Täname kuulamast!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-69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39285"/>
              <a:buFont typeface="Arial"/>
              <a:buNone/>
            </a:pPr>
            <a:r>
              <a:rPr lang="et-EE" sz="2800" b="1">
                <a:latin typeface="Arial"/>
                <a:ea typeface="Arial"/>
                <a:cs typeface="Arial"/>
                <a:sym typeface="Arial"/>
              </a:rPr>
              <a:t>Kust kõik alguse sai</a:t>
            </a:r>
          </a:p>
        </p:txBody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3945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marR="0" lvl="0" indent="-3810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595959"/>
              </a:buClr>
              <a:buSzPct val="100000"/>
              <a:buFont typeface="Arial"/>
              <a:buChar char="●"/>
            </a:pPr>
            <a:r>
              <a:rPr lang="et-EE" sz="24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2012 IT audit</a:t>
            </a:r>
          </a:p>
          <a:p>
            <a:pPr marL="457200" marR="0" lvl="0" indent="-3810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595959"/>
              </a:buClr>
              <a:buSzPct val="100000"/>
              <a:buFont typeface="Arial"/>
              <a:buChar char="●"/>
            </a:pPr>
            <a:r>
              <a:rPr lang="et-EE" sz="24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2013 IT arengukava</a:t>
            </a:r>
          </a:p>
          <a:p>
            <a:pPr marL="457200" marR="0" lvl="0" indent="-3810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595959"/>
              </a:buClr>
              <a:buSzPct val="100000"/>
              <a:buFont typeface="Arial"/>
              <a:buChar char="●"/>
            </a:pPr>
            <a:r>
              <a:rPr lang="et-EE" sz="24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2014 digiõppe pilootklassid (3.klass ja 5.klass)</a:t>
            </a:r>
          </a:p>
          <a:p>
            <a:pPr marL="457200" marR="0" lvl="0" indent="-3810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595959"/>
              </a:buClr>
              <a:buSzPct val="100000"/>
              <a:buFont typeface="Arial"/>
              <a:buChar char="●"/>
            </a:pPr>
            <a:r>
              <a:rPr lang="et-EE" sz="24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2015/2016 robootika tunnid õppekavasse</a:t>
            </a:r>
          </a:p>
          <a:p>
            <a:pPr marL="457200" marR="0" lvl="0" indent="-3810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595959"/>
              </a:buClr>
              <a:buSzPct val="100000"/>
              <a:buFont typeface="Arial"/>
              <a:buChar char="●"/>
            </a:pPr>
            <a:r>
              <a:rPr lang="et-EE" sz="24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2016 kogu koolis </a:t>
            </a:r>
            <a:r>
              <a:rPr lang="et-EE" sz="2400" i="1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G Suite for Education </a:t>
            </a:r>
            <a:r>
              <a:rPr lang="et-EE" sz="24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kasutuselevõtt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-69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39285"/>
              <a:buFont typeface="Arial"/>
              <a:buNone/>
            </a:pPr>
            <a:r>
              <a:rPr lang="et-EE" sz="2800" b="1">
                <a:latin typeface="Arial"/>
                <a:ea typeface="Arial"/>
                <a:cs typeface="Arial"/>
                <a:sym typeface="Arial"/>
              </a:rPr>
              <a:t>Millega tegeletakse digiõppe tundides</a:t>
            </a:r>
          </a:p>
        </p:txBody>
      </p:sp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489700" cy="33945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marR="0" lvl="0" indent="-3810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595959"/>
              </a:buClr>
              <a:buSzPct val="100000"/>
              <a:buFont typeface="Arial"/>
              <a:buChar char="●"/>
            </a:pPr>
            <a:r>
              <a:rPr lang="et-EE" sz="24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IT vahendite kasutamine (tahvelarvuti, nutitelefon, arvuti)</a:t>
            </a:r>
          </a:p>
          <a:p>
            <a:pPr marL="457200" marR="0" lvl="0" indent="-3810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595959"/>
              </a:buClr>
              <a:buSzPct val="100000"/>
              <a:buFont typeface="Arial"/>
              <a:buChar char="●"/>
            </a:pPr>
            <a:r>
              <a:rPr lang="et-EE" sz="24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Õpitakse kuidas turvaliselt internetis toimetada</a:t>
            </a:r>
          </a:p>
          <a:p>
            <a:pPr marL="457200" marR="0" lvl="0" indent="-3810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595959"/>
              </a:buClr>
              <a:buSzPct val="100000"/>
              <a:buFont typeface="Arial"/>
              <a:buChar char="●"/>
            </a:pPr>
            <a:r>
              <a:rPr lang="et-EE" sz="24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Erinevate joonistus-, kontori tarkvara ja arvutusprogrammide tutvustus</a:t>
            </a:r>
          </a:p>
          <a:p>
            <a:pPr marL="457200" marR="0" lvl="0" indent="-3810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595959"/>
              </a:buClr>
              <a:buSzPct val="100000"/>
              <a:buFont typeface="Arial"/>
              <a:buChar char="●"/>
            </a:pPr>
            <a:r>
              <a:rPr lang="et-EE" sz="24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3D modelleerimine</a:t>
            </a:r>
          </a:p>
          <a:p>
            <a:pPr marL="457200" marR="0" lvl="0" indent="-3810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595959"/>
              </a:buClr>
              <a:buSzPct val="100000"/>
              <a:buFont typeface="Arial"/>
              <a:buChar char="●"/>
            </a:pPr>
            <a:r>
              <a:rPr lang="et-EE" sz="24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Kuidas teha nutivahendiga videot, multifilmi</a:t>
            </a:r>
          </a:p>
          <a:p>
            <a:pPr marL="457200" marR="0" lvl="0" indent="-3810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595959"/>
              </a:buClr>
              <a:buSzPct val="100000"/>
              <a:buFont typeface="Arial"/>
              <a:buChar char="●"/>
            </a:pPr>
            <a:r>
              <a:rPr lang="et-EE" sz="24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Programmeerimine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t-EE" sz="2800" b="1">
                <a:latin typeface="Arial"/>
                <a:ea typeface="Arial"/>
                <a:cs typeface="Arial"/>
                <a:sym typeface="Arial"/>
              </a:rPr>
              <a:t>G Suite for Education</a:t>
            </a:r>
          </a:p>
        </p:txBody>
      </p:sp>
      <p:sp>
        <p:nvSpPr>
          <p:cNvPr id="105" name="Shape 105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3945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lvl="0" indent="-38100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595959"/>
              </a:buClr>
              <a:buSzPct val="100000"/>
              <a:buFont typeface="Arial"/>
              <a:buChar char="●"/>
            </a:pPr>
            <a:r>
              <a:rPr lang="et-EE" sz="24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Aitäh Lilleküla Gümnaasiumile abi eest!</a:t>
            </a:r>
          </a:p>
          <a:p>
            <a:pPr marL="457200" lvl="0" indent="-38100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595959"/>
              </a:buClr>
              <a:buSzPct val="100000"/>
              <a:buFont typeface="Arial"/>
              <a:buChar char="●"/>
            </a:pPr>
            <a:r>
              <a:rPr lang="et-EE" sz="24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Mailiaadressid kõikidel õpilastel</a:t>
            </a:r>
          </a:p>
          <a:p>
            <a:pPr marL="457200" lvl="0" indent="-38100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595959"/>
              </a:buClr>
              <a:buSzPct val="100000"/>
              <a:buFont typeface="Arial"/>
              <a:buChar char="●"/>
            </a:pPr>
            <a:r>
              <a:rPr lang="et-EE" sz="24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Maililistid õpetajatel, ainesektsioonidel, klassidel, lastevanematel</a:t>
            </a:r>
          </a:p>
          <a:p>
            <a:pPr marL="457200" lvl="0" indent="-38100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595959"/>
              </a:buClr>
              <a:buSzPct val="100000"/>
              <a:buFont typeface="Arial"/>
              <a:buChar char="●"/>
            </a:pPr>
            <a:r>
              <a:rPr lang="et-EE" sz="24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Lähim plaan on kalendri kasutamine</a:t>
            </a:r>
          </a:p>
          <a:p>
            <a:pPr marL="457200" lvl="0" indent="-38100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595959"/>
              </a:buClr>
              <a:buSzPct val="100000"/>
              <a:buFont typeface="Arial"/>
              <a:buChar char="●"/>
            </a:pPr>
            <a:r>
              <a:rPr lang="et-EE" sz="24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Õpime veel ja harjume</a:t>
            </a:r>
          </a:p>
          <a:p>
            <a:pPr marL="342900" marR="0" lvl="0" indent="-3429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algn="l">
              <a:spcBef>
                <a:spcPts val="0"/>
              </a:spcBef>
              <a:buNone/>
            </a:pPr>
            <a:r>
              <a:rPr lang="et-EE" sz="2800" b="1">
                <a:latin typeface="Arial"/>
                <a:ea typeface="Arial"/>
                <a:cs typeface="Arial"/>
                <a:sym typeface="Arial"/>
              </a:rPr>
              <a:t>GoogleClassroom</a:t>
            </a:r>
          </a:p>
        </p:txBody>
      </p:sp>
      <p:sp>
        <p:nvSpPr>
          <p:cNvPr id="111" name="Shape 111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394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595959"/>
              </a:buClr>
              <a:buSzPct val="100000"/>
              <a:buFont typeface="Arial"/>
              <a:buChar char="●"/>
            </a:pPr>
            <a:r>
              <a:rPr lang="et-EE" sz="24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Esimesed katsetused 2016.a jaanuaris</a:t>
            </a:r>
          </a:p>
          <a:p>
            <a:pPr marL="457200" lvl="0" indent="-38100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595959"/>
              </a:buClr>
              <a:buSzPct val="100000"/>
              <a:buFont typeface="Arial"/>
              <a:buChar char="●"/>
            </a:pPr>
            <a:r>
              <a:rPr lang="et-EE" sz="24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Väga kasulik:</a:t>
            </a:r>
          </a:p>
          <a:p>
            <a:pPr marL="1371600" lvl="1" indent="-38100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595959"/>
              </a:buClr>
              <a:buSzPct val="100000"/>
              <a:buFont typeface="Courier New"/>
              <a:buChar char="o"/>
            </a:pPr>
            <a:r>
              <a:rPr lang="et-EE" sz="24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digiõppepäevad</a:t>
            </a:r>
          </a:p>
          <a:p>
            <a:pPr marL="1371600" lvl="1" indent="-38100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595959"/>
              </a:buClr>
              <a:buSzPct val="100000"/>
              <a:buFont typeface="Courier New"/>
              <a:buChar char="o"/>
            </a:pPr>
            <a:r>
              <a:rPr lang="et-EE" sz="24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projektipäevad</a:t>
            </a:r>
          </a:p>
          <a:p>
            <a:pPr marL="1371600" lvl="1" indent="-38100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595959"/>
              </a:buClr>
              <a:buSzPct val="100000"/>
              <a:buFont typeface="Courier New"/>
              <a:buChar char="o"/>
            </a:pPr>
            <a:r>
              <a:rPr lang="et-EE" sz="24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haigestumised</a:t>
            </a:r>
          </a:p>
          <a:p>
            <a:pPr marL="457200" lvl="0" indent="-38100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595959"/>
              </a:buClr>
              <a:buSzPct val="100000"/>
              <a:buFont typeface="Arial"/>
              <a:buChar char="●"/>
            </a:pPr>
            <a:r>
              <a:rPr lang="et-EE" sz="24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Puudused</a:t>
            </a:r>
          </a:p>
          <a:p>
            <a:pPr marL="1371600" lvl="1" indent="-38100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595959"/>
              </a:buClr>
              <a:buSzPct val="100000"/>
              <a:buFont typeface="Courier New"/>
              <a:buChar char="o"/>
            </a:pPr>
            <a:r>
              <a:rPr lang="et-EE" sz="24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eesti keel ja soome keel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algn="l">
              <a:spcBef>
                <a:spcPts val="0"/>
              </a:spcBef>
              <a:buNone/>
            </a:pPr>
            <a:r>
              <a:rPr lang="et-EE" sz="2800" b="1">
                <a:latin typeface="Arial"/>
                <a:ea typeface="Arial"/>
                <a:cs typeface="Arial"/>
                <a:sym typeface="Arial"/>
              </a:rPr>
              <a:t>Digiõppepäeva idee </a:t>
            </a:r>
          </a:p>
        </p:txBody>
      </p:sp>
      <p:sp>
        <p:nvSpPr>
          <p:cNvPr id="117" name="Shape 11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394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595959"/>
              </a:buClr>
              <a:buSzPct val="100000"/>
              <a:buFont typeface="Arial"/>
              <a:buChar char="●"/>
            </a:pPr>
            <a:r>
              <a:rPr lang="et-EE" sz="24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Randvere kool</a:t>
            </a:r>
          </a:p>
          <a:p>
            <a:pPr marL="457200" lvl="0" indent="-38100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595959"/>
              </a:buClr>
              <a:buSzPct val="100000"/>
              <a:buFont typeface="Arial"/>
              <a:buChar char="●"/>
            </a:pPr>
            <a:r>
              <a:rPr lang="et-EE" sz="24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Nutitund igasse kooli!</a:t>
            </a:r>
          </a:p>
          <a:p>
            <a:pPr marL="457200" lvl="0" indent="-38100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595959"/>
              </a:buClr>
              <a:buSzPct val="100000"/>
              <a:buFont typeface="Arial"/>
              <a:buChar char="●"/>
            </a:pPr>
            <a:r>
              <a:rPr lang="et-EE" sz="24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eelduseks</a:t>
            </a:r>
          </a:p>
          <a:p>
            <a:pPr marL="914400" lvl="1" indent="-38100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595959"/>
              </a:buClr>
              <a:buSzPct val="100000"/>
              <a:buFont typeface="Courier New"/>
              <a:buChar char="o"/>
            </a:pPr>
            <a:r>
              <a:rPr lang="et-EE" sz="2400" i="1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G Suite for Education</a:t>
            </a:r>
          </a:p>
          <a:p>
            <a:pPr marL="914400" lvl="1" indent="-38100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595959"/>
              </a:buClr>
              <a:buSzPct val="100000"/>
              <a:buFont typeface="Courier New"/>
              <a:buChar char="o"/>
            </a:pPr>
            <a:r>
              <a:rPr lang="et-EE" sz="24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natuke hullud õpetajad ja juhtkond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algn="l">
              <a:spcBef>
                <a:spcPts val="0"/>
              </a:spcBef>
              <a:buNone/>
            </a:pPr>
            <a:r>
              <a:rPr lang="et-EE" sz="2800" b="1">
                <a:latin typeface="Arial"/>
                <a:ea typeface="Arial"/>
                <a:cs typeface="Arial"/>
                <a:sym typeface="Arial"/>
              </a:rPr>
              <a:t>Esimene katseline digipäev</a:t>
            </a:r>
          </a:p>
        </p:txBody>
      </p:sp>
      <p:sp>
        <p:nvSpPr>
          <p:cNvPr id="123" name="Shape 123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394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595959"/>
              </a:buClr>
              <a:buSzPct val="100000"/>
              <a:buFont typeface="Arial"/>
              <a:buChar char="●"/>
            </a:pPr>
            <a:r>
              <a:rPr lang="et-EE" sz="24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6.klass </a:t>
            </a:r>
          </a:p>
          <a:p>
            <a:pPr marL="457200" lvl="0" indent="-38100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595959"/>
              </a:buClr>
              <a:buSzPct val="100000"/>
              <a:buFont typeface="Arial"/>
              <a:buChar char="●"/>
            </a:pPr>
            <a:r>
              <a:rPr lang="et-EE" sz="24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Õpetajate ja õpilaste juhendamine</a:t>
            </a:r>
          </a:p>
          <a:p>
            <a:pPr marL="457200" lvl="0" indent="-38100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595959"/>
              </a:buClr>
              <a:buSzPct val="100000"/>
              <a:buFont typeface="Arial"/>
              <a:buChar char="●"/>
            </a:pPr>
            <a:r>
              <a:rPr lang="et-EE" sz="24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Vanemate nõusolek</a:t>
            </a:r>
          </a:p>
          <a:p>
            <a:pPr marL="457200" lvl="0" indent="-38100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595959"/>
              </a:buClr>
              <a:buSzPct val="100000"/>
              <a:buFont typeface="Arial"/>
              <a:buChar char="●"/>
            </a:pPr>
            <a:r>
              <a:rPr lang="et-EE" sz="24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Õpilastele vabatahtlik ning võimalus õppeülesandeid koolis täita.</a:t>
            </a:r>
          </a:p>
          <a:p>
            <a:pPr marL="457200" lvl="0" indent="-38100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595959"/>
              </a:buClr>
              <a:buSzPct val="100000"/>
              <a:buFont typeface="Arial"/>
              <a:buChar char="●"/>
            </a:pPr>
            <a:r>
              <a:rPr lang="et-EE" sz="24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GoogleClassroom ja eKool</a:t>
            </a:r>
          </a:p>
          <a:p>
            <a:pPr marL="0" lvl="0" indent="-6985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ct val="61111"/>
              <a:buFont typeface="Arial"/>
              <a:buNone/>
            </a:pPr>
            <a:endParaRPr sz="1800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algn="l">
              <a:spcBef>
                <a:spcPts val="0"/>
              </a:spcBef>
              <a:buNone/>
            </a:pPr>
            <a:r>
              <a:rPr lang="et-EE" sz="2800" b="1">
                <a:latin typeface="Arial"/>
                <a:ea typeface="Arial"/>
                <a:cs typeface="Arial"/>
                <a:sym typeface="Arial"/>
              </a:rPr>
              <a:t>Esimene vasikas ….</a:t>
            </a:r>
          </a:p>
        </p:txBody>
      </p:sp>
      <p:sp>
        <p:nvSpPr>
          <p:cNvPr id="129" name="Shape 129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394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595959"/>
              </a:buClr>
              <a:buSzPct val="100000"/>
              <a:buFont typeface="Arial"/>
              <a:buChar char="●"/>
            </a:pPr>
            <a:r>
              <a:rPr lang="et-EE" sz="24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minikatastroof</a:t>
            </a:r>
          </a:p>
          <a:p>
            <a:pPr marL="457200" lvl="0" indent="-38100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595959"/>
              </a:buClr>
              <a:buSzPct val="100000"/>
              <a:buFont typeface="Arial"/>
              <a:buChar char="●"/>
            </a:pPr>
            <a:r>
              <a:rPr lang="et-EE" sz="24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Oh, õudust!</a:t>
            </a:r>
          </a:p>
          <a:p>
            <a:pPr marL="0" lvl="0" indent="-6985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ct val="61111"/>
              <a:buFont typeface="Arial"/>
              <a:buNone/>
            </a:pPr>
            <a:endParaRPr sz="1800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algn="l">
              <a:spcBef>
                <a:spcPts val="0"/>
              </a:spcBef>
              <a:buNone/>
            </a:pPr>
            <a:r>
              <a:rPr lang="et-EE" sz="2800" b="1">
                <a:latin typeface="Arial"/>
                <a:ea typeface="Arial"/>
                <a:cs typeface="Arial"/>
                <a:sym typeface="Arial"/>
              </a:rPr>
              <a:t>Digiõppepäevad jätkuvad ...</a:t>
            </a:r>
          </a:p>
        </p:txBody>
      </p:sp>
      <p:sp>
        <p:nvSpPr>
          <p:cNvPr id="135" name="Shape 135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394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595959"/>
              </a:buClr>
              <a:buSzPct val="100000"/>
              <a:buFont typeface="Arial"/>
              <a:buChar char="●"/>
            </a:pPr>
            <a:r>
              <a:rPr lang="et-EE" sz="24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Tasakaalustatud ülesannete maht</a:t>
            </a:r>
          </a:p>
          <a:p>
            <a:pPr marL="457200" lvl="0" indent="-38100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595959"/>
              </a:buClr>
              <a:buSzPct val="100000"/>
              <a:buFont typeface="Arial"/>
              <a:buChar char="●"/>
            </a:pPr>
            <a:r>
              <a:rPr lang="et-EE" sz="24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Aineteülesed ülesanded (kunst ja inglise keel)</a:t>
            </a:r>
          </a:p>
          <a:p>
            <a:pPr marL="457200" lvl="0" indent="-38100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595959"/>
              </a:buClr>
              <a:buSzPct val="100000"/>
              <a:buFont typeface="Arial"/>
              <a:buChar char="●"/>
            </a:pPr>
            <a:r>
              <a:rPr lang="et-EE" sz="24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Positiivne tagasiside</a:t>
            </a:r>
          </a:p>
          <a:p>
            <a:pPr marL="457200" lvl="0" indent="-38100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595959"/>
              </a:buClr>
              <a:buSzPct val="100000"/>
              <a:buFont typeface="Arial"/>
              <a:buChar char="●"/>
            </a:pPr>
            <a:r>
              <a:rPr lang="et-EE" sz="24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7, 8, 6, 1.klass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ydalinnaMall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</TotalTime>
  <Words>211</Words>
  <Application>Microsoft Office PowerPoint</Application>
  <PresentationFormat>On-screen Show (16:9)</PresentationFormat>
  <Paragraphs>58</Paragraphs>
  <Slides>11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SydalinnaMall</vt:lpstr>
      <vt:lpstr> Digiõppest  Tallinna Südalinna Koolis </vt:lpstr>
      <vt:lpstr>Kust kõik alguse sai</vt:lpstr>
      <vt:lpstr>Millega tegeletakse digiõppe tundides</vt:lpstr>
      <vt:lpstr>G Suite for Education</vt:lpstr>
      <vt:lpstr>GoogleClassroom</vt:lpstr>
      <vt:lpstr>Digiõppepäeva idee </vt:lpstr>
      <vt:lpstr>Esimene katseline digipäev</vt:lpstr>
      <vt:lpstr>Esimene vasikas ….</vt:lpstr>
      <vt:lpstr>Digiõppepäevad jätkuvad ...</vt:lpstr>
      <vt:lpstr>1.klassi digiõppepäev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Digiõppest  Tallinna Südalinna Koolis</dc:title>
  <dc:creator>HIKIT082</dc:creator>
  <cp:lastModifiedBy>HIKIT082</cp:lastModifiedBy>
  <cp:revision>2</cp:revision>
  <dcterms:modified xsi:type="dcterms:W3CDTF">2017-03-14T15:04:33Z</dcterms:modified>
</cp:coreProperties>
</file>