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8" r:id="rId3"/>
    <p:sldId id="283" r:id="rId4"/>
    <p:sldId id="275" r:id="rId5"/>
    <p:sldId id="271" r:id="rId6"/>
    <p:sldId id="273" r:id="rId7"/>
    <p:sldId id="257" r:id="rId8"/>
    <p:sldId id="289" r:id="rId9"/>
    <p:sldId id="290" r:id="rId10"/>
    <p:sldId id="285" r:id="rId11"/>
    <p:sldId id="286" r:id="rId12"/>
    <p:sldId id="287" r:id="rId13"/>
    <p:sldId id="278" r:id="rId14"/>
    <p:sldId id="282" r:id="rId15"/>
    <p:sldId id="291" r:id="rId16"/>
    <p:sldId id="259" r:id="rId17"/>
    <p:sldId id="298" r:id="rId18"/>
    <p:sldId id="292" r:id="rId19"/>
    <p:sldId id="299" r:id="rId20"/>
    <p:sldId id="272" r:id="rId21"/>
    <p:sldId id="293" r:id="rId22"/>
    <p:sldId id="294" r:id="rId23"/>
    <p:sldId id="295" r:id="rId24"/>
    <p:sldId id="297" r:id="rId25"/>
    <p:sldId id="300" r:id="rId26"/>
    <p:sldId id="301" r:id="rId27"/>
    <p:sldId id="268" r:id="rId28"/>
    <p:sldId id="280" r:id="rId29"/>
    <p:sldId id="303" r:id="rId30"/>
    <p:sldId id="288" r:id="rId31"/>
    <p:sldId id="279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837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5067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613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769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400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7779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6313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2759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846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891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640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0500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5628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773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0482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0327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9BD26-F657-4A9D-9890-B84053AC6F71}" type="datetimeFigureOut">
              <a:rPr lang="et-EE" smtClean="0"/>
              <a:t>28.02.2017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06AADE-35D2-4570-AD7A-1087EEED9FE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49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101756"/>
            <a:ext cx="8915399" cy="2675626"/>
          </a:xfrm>
        </p:spPr>
        <p:txBody>
          <a:bodyPr>
            <a:normAutofit/>
          </a:bodyPr>
          <a:lstStyle/>
          <a:p>
            <a:r>
              <a:rPr lang="et-EE" sz="2700" dirty="0"/>
              <a:t/>
            </a:r>
            <a:br>
              <a:rPr lang="et-EE" sz="2700" dirty="0"/>
            </a:br>
            <a:r>
              <a:rPr lang="et-EE" sz="3600" b="1" dirty="0" err="1" smtClean="0">
                <a:solidFill>
                  <a:srgbClr val="C00000"/>
                </a:solidFill>
              </a:rPr>
              <a:t>Üldpädevuste</a:t>
            </a:r>
            <a:r>
              <a:rPr lang="et-EE" sz="3600" b="1" dirty="0" smtClean="0">
                <a:solidFill>
                  <a:srgbClr val="C00000"/>
                </a:solidFill>
              </a:rPr>
              <a:t> arendamine ainetunnis ja </a:t>
            </a:r>
            <a:br>
              <a:rPr lang="et-EE" sz="3600" b="1" dirty="0" smtClean="0">
                <a:solidFill>
                  <a:srgbClr val="C00000"/>
                </a:solidFill>
              </a:rPr>
            </a:br>
            <a:r>
              <a:rPr lang="et-EE" sz="3600" b="1" dirty="0" smtClean="0">
                <a:solidFill>
                  <a:srgbClr val="C00000"/>
                </a:solidFill>
              </a:rPr>
              <a:t>ainealases tunnivälises tegevuses</a:t>
            </a:r>
            <a:endParaRPr lang="et-EE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773546"/>
          </a:xfrm>
        </p:spPr>
        <p:txBody>
          <a:bodyPr>
            <a:normAutofit/>
          </a:bodyPr>
          <a:lstStyle/>
          <a:p>
            <a:r>
              <a:rPr lang="et-EE" sz="2400" dirty="0"/>
              <a:t>Tallinna </a:t>
            </a:r>
            <a:r>
              <a:rPr lang="et-EE" sz="2400" dirty="0" smtClean="0"/>
              <a:t>Ülikooli Haridusinnovatsiooni Keskuse seminar</a:t>
            </a:r>
          </a:p>
          <a:p>
            <a:r>
              <a:rPr lang="et-EE" sz="2400" dirty="0" smtClean="0"/>
              <a:t>Heli Mänd - Tallinna </a:t>
            </a:r>
            <a:r>
              <a:rPr lang="et-EE" sz="2400" dirty="0" err="1" smtClean="0"/>
              <a:t>Arte</a:t>
            </a:r>
            <a:r>
              <a:rPr lang="et-EE" sz="2400" dirty="0" smtClean="0"/>
              <a:t> Gümnaasium </a:t>
            </a:r>
            <a:endParaRPr lang="et-EE" sz="2400" dirty="0"/>
          </a:p>
          <a:p>
            <a:r>
              <a:rPr lang="et-EE" sz="2400" dirty="0" smtClean="0"/>
              <a:t>27.02.17</a:t>
            </a:r>
            <a:endParaRPr lang="et-EE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444" y="656336"/>
            <a:ext cx="2056168" cy="125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71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Tulevikupädevused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sz="2400" dirty="0" smtClean="0">
                <a:solidFill>
                  <a:srgbClr val="C00000"/>
                </a:solidFill>
              </a:rPr>
              <a:t>(Tiina Saar – Veelmaa)</a:t>
            </a:r>
            <a:endParaRPr lang="et-EE" sz="2400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 smtClean="0"/>
              <a:t>EMAKEEL</a:t>
            </a:r>
          </a:p>
          <a:p>
            <a:pPr marL="0" indent="0">
              <a:buNone/>
            </a:pPr>
            <a:r>
              <a:rPr lang="et-EE" dirty="0" smtClean="0"/>
              <a:t>VÕÕRKEEL</a:t>
            </a:r>
          </a:p>
          <a:p>
            <a:pPr marL="0" indent="0">
              <a:buNone/>
            </a:pPr>
            <a:r>
              <a:rPr lang="et-EE" dirty="0" smtClean="0"/>
              <a:t>REAALAINED JA LOOGILINE MÕTLEMINE</a:t>
            </a:r>
          </a:p>
          <a:p>
            <a:pPr marL="0" indent="0">
              <a:buNone/>
            </a:pPr>
            <a:r>
              <a:rPr lang="et-EE" dirty="0" smtClean="0"/>
              <a:t>PROGRAMMEERIV MÕTLEMINE JA IT</a:t>
            </a:r>
          </a:p>
          <a:p>
            <a:pPr marL="0" indent="0">
              <a:buNone/>
            </a:pPr>
            <a:r>
              <a:rPr lang="et-EE" dirty="0" smtClean="0"/>
              <a:t>ÕPPIMISVÕIME</a:t>
            </a:r>
          </a:p>
          <a:p>
            <a:pPr marL="0" indent="0">
              <a:buNone/>
            </a:pPr>
            <a:r>
              <a:rPr lang="et-EE" dirty="0" smtClean="0"/>
              <a:t>ALGATUSVÕIME JA ETTEVÕTLIKKUS</a:t>
            </a:r>
          </a:p>
          <a:p>
            <a:pPr marL="0" indent="0">
              <a:buNone/>
            </a:pPr>
            <a:r>
              <a:rPr lang="et-EE" dirty="0" smtClean="0"/>
              <a:t>SOTSIAALNE JA KODANIKUPÄDEVUS</a:t>
            </a:r>
          </a:p>
          <a:p>
            <a:pPr marL="0" indent="0">
              <a:buNone/>
            </a:pPr>
            <a:r>
              <a:rPr lang="et-EE" dirty="0" smtClean="0"/>
              <a:t>KULTUURIPÄDEVUS</a:t>
            </a:r>
          </a:p>
          <a:p>
            <a:pPr marL="0" indent="0">
              <a:buNone/>
            </a:pPr>
            <a:r>
              <a:rPr lang="et-EE" dirty="0"/>
              <a:t>Ühiskond ja tulevik on pidevas muutumises ja nii peavad ühiskonna liikmed sellega pidevalt kohanema (K. Aava)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8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rgbClr val="C00000"/>
                </a:solidFill>
              </a:rPr>
              <a:t>Hinnatud isikuomadused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(kohusetunde asemel)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sz="2400" dirty="0" smtClean="0">
                <a:solidFill>
                  <a:srgbClr val="C00000"/>
                </a:solidFill>
              </a:rPr>
              <a:t>(Tiina Saar – Veelmaa)</a:t>
            </a:r>
            <a:endParaRPr lang="et-EE" sz="2400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131710" y="2347414"/>
            <a:ext cx="5374559" cy="4080682"/>
          </a:xfrm>
        </p:spPr>
        <p:txBody>
          <a:bodyPr>
            <a:normAutofit fontScale="92500"/>
          </a:bodyPr>
          <a:lstStyle/>
          <a:p>
            <a:r>
              <a:rPr lang="et-EE" sz="2000" dirty="0" smtClean="0"/>
              <a:t>LOOVUS</a:t>
            </a:r>
          </a:p>
          <a:p>
            <a:r>
              <a:rPr lang="et-EE" sz="2000" dirty="0" smtClean="0"/>
              <a:t>KOHANEMISVÕIME</a:t>
            </a:r>
          </a:p>
          <a:p>
            <a:r>
              <a:rPr lang="et-EE" sz="2000" dirty="0" smtClean="0"/>
              <a:t>UUDISHIMU</a:t>
            </a:r>
          </a:p>
          <a:p>
            <a:r>
              <a:rPr lang="et-EE" sz="2000" dirty="0" smtClean="0"/>
              <a:t>AVATUD MEEL</a:t>
            </a:r>
          </a:p>
          <a:p>
            <a:r>
              <a:rPr lang="et-EE" sz="2000" dirty="0" smtClean="0"/>
              <a:t>ÕPPIMISE ARMASTAMINE</a:t>
            </a:r>
          </a:p>
          <a:p>
            <a:r>
              <a:rPr lang="et-EE" sz="2000" dirty="0" smtClean="0"/>
              <a:t>ENESESÕBRALIKKUS</a:t>
            </a:r>
          </a:p>
          <a:p>
            <a:endParaRPr lang="et-EE" sz="2000" dirty="0"/>
          </a:p>
          <a:p>
            <a:pPr marL="0" indent="0">
              <a:buNone/>
            </a:pPr>
            <a:r>
              <a:rPr lang="et-EE" sz="2400" dirty="0" smtClean="0">
                <a:solidFill>
                  <a:srgbClr val="C00000"/>
                </a:solidFill>
              </a:rPr>
              <a:t>Väljakutse tänasele koolile: kasvatada praegused õpilased sellistele „kriteeriumidele“ vastavaks.</a:t>
            </a:r>
            <a:endParaRPr lang="et-EE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506269" y="2347414"/>
            <a:ext cx="3998342" cy="2183643"/>
          </a:xfrm>
        </p:spPr>
        <p:txBody>
          <a:bodyPr>
            <a:normAutofit fontScale="92500"/>
          </a:bodyPr>
          <a:lstStyle/>
          <a:p>
            <a:r>
              <a:rPr lang="et-EE" sz="2000" dirty="0" smtClean="0"/>
              <a:t>AUSUS</a:t>
            </a:r>
          </a:p>
          <a:p>
            <a:r>
              <a:rPr lang="et-EE" sz="2000" dirty="0" smtClean="0"/>
              <a:t>ELUJÕULISUS</a:t>
            </a:r>
          </a:p>
          <a:p>
            <a:r>
              <a:rPr lang="et-EE" sz="2000" dirty="0" smtClean="0"/>
              <a:t>SOTSIAALNE INTELLIGENTSUS</a:t>
            </a:r>
          </a:p>
          <a:p>
            <a:r>
              <a:rPr lang="et-EE" sz="2000" dirty="0" smtClean="0"/>
              <a:t>LIIDRIKS OLEMINE</a:t>
            </a:r>
          </a:p>
          <a:p>
            <a:r>
              <a:rPr lang="et-EE" sz="2000" dirty="0" smtClean="0"/>
              <a:t>LAHKUS</a:t>
            </a:r>
            <a:endParaRPr lang="et-EE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8675" y="624110"/>
            <a:ext cx="9825937" cy="1280890"/>
          </a:xfrm>
        </p:spPr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Õnnelikuks tegev (töö)keskkond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sz="2400" dirty="0" smtClean="0">
                <a:solidFill>
                  <a:srgbClr val="C00000"/>
                </a:solidFill>
              </a:rPr>
              <a:t>(Tiina Saar – Veelmaa)</a:t>
            </a:r>
            <a:endParaRPr lang="et-EE" sz="2400" dirty="0">
              <a:solidFill>
                <a:srgbClr val="C00000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29045"/>
              </p:ext>
            </p:extLst>
          </p:nvPr>
        </p:nvGraphicFramePr>
        <p:xfrm>
          <a:off x="2224584" y="2133600"/>
          <a:ext cx="9457899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634">
                  <a:extLst>
                    <a:ext uri="{9D8B030D-6E8A-4147-A177-3AD203B41FA5}">
                      <a16:colId xmlns="" xmlns:a16="http://schemas.microsoft.com/office/drawing/2014/main" val="1012613643"/>
                    </a:ext>
                  </a:extLst>
                </a:gridCol>
                <a:gridCol w="3357349">
                  <a:extLst>
                    <a:ext uri="{9D8B030D-6E8A-4147-A177-3AD203B41FA5}">
                      <a16:colId xmlns="" xmlns:a16="http://schemas.microsoft.com/office/drawing/2014/main" val="4174936626"/>
                    </a:ext>
                  </a:extLst>
                </a:gridCol>
                <a:gridCol w="2947916">
                  <a:extLst>
                    <a:ext uri="{9D8B030D-6E8A-4147-A177-3AD203B41FA5}">
                      <a16:colId xmlns="" xmlns:a16="http://schemas.microsoft.com/office/drawing/2014/main" val="17836392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LAHE</a:t>
                      </a:r>
                      <a:endParaRPr lang="et-E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MÄNGULINE</a:t>
                      </a:r>
                      <a:endParaRPr lang="et-E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MÕTESTATUD</a:t>
                      </a:r>
                      <a:endParaRPr lang="et-EE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7259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Keskkond</a:t>
                      </a:r>
                      <a:r>
                        <a:rPr lang="et-EE" sz="2400" baseline="0" dirty="0" smtClean="0"/>
                        <a:t> ise peab tekitama hea tuju.</a:t>
                      </a:r>
                    </a:p>
                    <a:p>
                      <a:r>
                        <a:rPr lang="et-EE" sz="2400" baseline="0" dirty="0" smtClean="0"/>
                        <a:t>See peab olema personaliseeritud.</a:t>
                      </a:r>
                    </a:p>
                    <a:p>
                      <a:r>
                        <a:rPr lang="et-EE" sz="2400" baseline="0" dirty="0" smtClean="0"/>
                        <a:t>Piisavalt privaatsust ja samas ruumi koos olemiseks.</a:t>
                      </a:r>
                      <a:endParaRPr lang="et-E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Kõik süsteemid peaksid olema intuitiivsed ja haaravad:</a:t>
                      </a:r>
                      <a:r>
                        <a:rPr lang="et-EE" sz="2400" baseline="0" dirty="0" smtClean="0"/>
                        <a:t> nii koolitamine, tunnustamine, </a:t>
                      </a:r>
                      <a:r>
                        <a:rPr lang="et-EE" sz="2400" baseline="0" dirty="0" err="1" smtClean="0"/>
                        <a:t>sisseelamine</a:t>
                      </a:r>
                      <a:r>
                        <a:rPr lang="et-EE" sz="2400" baseline="0" dirty="0" smtClean="0"/>
                        <a:t>.</a:t>
                      </a:r>
                      <a:endParaRPr lang="et-EE" sz="2400" dirty="0" smtClean="0"/>
                    </a:p>
                    <a:p>
                      <a:r>
                        <a:rPr lang="et-EE" sz="2400" dirty="0" smtClean="0"/>
                        <a:t>Kultuur peab olema kaasav, ideaalis </a:t>
                      </a:r>
                      <a:r>
                        <a:rPr lang="et-EE" sz="2400" dirty="0" err="1" smtClean="0"/>
                        <a:t>juhtidevaba</a:t>
                      </a:r>
                      <a:r>
                        <a:rPr lang="et-EE" sz="2400" dirty="0" smtClean="0"/>
                        <a:t>.</a:t>
                      </a:r>
                      <a:endParaRPr lang="et-E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dirty="0" smtClean="0"/>
                        <a:t>Töö ise peab olema maailma paremaks muutev ja mõistlik. Huvitav, paeluv ja arendav.</a:t>
                      </a:r>
                      <a:endParaRPr lang="et-EE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894412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1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497540" y="2050842"/>
            <a:ext cx="8625385" cy="3860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KES? KUS? MILLAL?</a:t>
            </a:r>
          </a:p>
          <a:p>
            <a:endParaRPr lang="et-EE" dirty="0" smtClean="0"/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KESKKOND</a:t>
            </a:r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INDIVIDUAALSET</a:t>
            </a:r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ARENGUT</a:t>
            </a:r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TOETAVA</a:t>
            </a:r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ÕPIKÄSITUSE </a:t>
            </a:r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RAKENDAMISEKS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17911" y="3001637"/>
            <a:ext cx="5895832" cy="27440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t-EE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KUIDAS? </a:t>
            </a:r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KOGUKONNA KAASAMINE</a:t>
            </a:r>
          </a:p>
          <a:p>
            <a:endParaRPr lang="et-EE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KOLLEGIAALNE </a:t>
            </a:r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ETTEVALMISTUS</a:t>
            </a:r>
          </a:p>
          <a:p>
            <a:endParaRPr lang="et-E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AKTIIVÕPE</a:t>
            </a:r>
          </a:p>
          <a:p>
            <a:endParaRPr lang="et-E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ARENGU </a:t>
            </a:r>
          </a:p>
          <a:p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TAGASISIDESTAMINE</a:t>
            </a:r>
            <a:endParaRPr lang="et-E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161361" y="4012443"/>
            <a:ext cx="2729552" cy="15248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MIS?</a:t>
            </a:r>
          </a:p>
          <a:p>
            <a:pPr algn="ctr"/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ÜLDPÄDEVUSED</a:t>
            </a:r>
            <a:endParaRPr lang="et-E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Muutunud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õpikäsitlus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1400" dirty="0" smtClean="0">
                <a:solidFill>
                  <a:srgbClr val="C00000"/>
                </a:solidFill>
              </a:rPr>
              <a:t>(LHU)</a:t>
            </a:r>
            <a:endParaRPr lang="et-EE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2252" y="254230"/>
            <a:ext cx="1523554" cy="9331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4" y="232012"/>
            <a:ext cx="8911687" cy="682388"/>
          </a:xfrm>
        </p:spPr>
        <p:txBody>
          <a:bodyPr/>
          <a:lstStyle/>
          <a:p>
            <a:r>
              <a:rPr lang="et-EE" b="1" dirty="0" err="1" smtClean="0">
                <a:solidFill>
                  <a:srgbClr val="C00000"/>
                </a:solidFill>
              </a:rPr>
              <a:t>Üldpädevused</a:t>
            </a:r>
            <a:r>
              <a:rPr lang="et-EE" b="1" dirty="0" smtClean="0">
                <a:solidFill>
                  <a:srgbClr val="C00000"/>
                </a:solidFill>
              </a:rPr>
              <a:t> </a:t>
            </a:r>
            <a:r>
              <a:rPr lang="et-EE" sz="1400" b="1" dirty="0" smtClean="0">
                <a:solidFill>
                  <a:srgbClr val="C00000"/>
                </a:solidFill>
              </a:rPr>
              <a:t>PRÕK 2014</a:t>
            </a:r>
            <a:endParaRPr lang="et-EE" sz="1400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684896" y="1187356"/>
            <a:ext cx="5663820" cy="52270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Rounded Rectangle 6"/>
          <p:cNvSpPr/>
          <p:nvPr/>
        </p:nvSpPr>
        <p:spPr>
          <a:xfrm>
            <a:off x="5543271" y="5711586"/>
            <a:ext cx="182652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ÕPIPÄDEVUS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8418" y="1723030"/>
            <a:ext cx="1994853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KULTUURI-JA VÄÄRTUS- PÄDEVUS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58890" y="2988860"/>
            <a:ext cx="1617260" cy="7642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DIGI-PÄDEVUS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92621" y="1692322"/>
            <a:ext cx="2115403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SOTSIAALNE JA KODANIKU PÄDEVUS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66101" y="900752"/>
            <a:ext cx="1703690" cy="10372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ENESE- MÄÄRATLUS- PÄDEVUS</a:t>
            </a:r>
            <a:endParaRPr lang="et-E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21123" y="4254690"/>
            <a:ext cx="158314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SUHTLUS-PÄDEVUS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693625" y="2852382"/>
            <a:ext cx="2222308" cy="9007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ETTEVÕTLIKKUS PÄDEVUS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492620" y="4068738"/>
            <a:ext cx="2497541" cy="16223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MATEMAATIKA-, LOODUSTEADUSTE JA TEHNOLOOGIA-ALANE  PÄDEVUS</a:t>
            </a:r>
            <a:endParaRPr lang="et-E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2252" y="254230"/>
            <a:ext cx="1523554" cy="9331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92924" y="232012"/>
            <a:ext cx="8911687" cy="682388"/>
          </a:xfrm>
        </p:spPr>
        <p:txBody>
          <a:bodyPr/>
          <a:lstStyle/>
          <a:p>
            <a:r>
              <a:rPr lang="et-EE" b="1" dirty="0" err="1" smtClean="0">
                <a:solidFill>
                  <a:srgbClr val="C00000"/>
                </a:solidFill>
              </a:rPr>
              <a:t>Üldpädevused</a:t>
            </a:r>
            <a:r>
              <a:rPr lang="et-EE" b="1" dirty="0" smtClean="0">
                <a:solidFill>
                  <a:srgbClr val="C00000"/>
                </a:solidFill>
              </a:rPr>
              <a:t> </a:t>
            </a:r>
            <a:r>
              <a:rPr lang="et-EE" sz="1400" b="1" dirty="0" err="1" smtClean="0">
                <a:solidFill>
                  <a:srgbClr val="C00000"/>
                </a:solidFill>
              </a:rPr>
              <a:t>Feldschmidt</a:t>
            </a:r>
            <a:r>
              <a:rPr lang="et-EE" sz="1400" b="1" dirty="0" smtClean="0">
                <a:solidFill>
                  <a:srgbClr val="C00000"/>
                </a:solidFill>
              </a:rPr>
              <a:t>, </a:t>
            </a:r>
            <a:r>
              <a:rPr lang="et-EE" sz="1400" b="1" dirty="0" err="1" smtClean="0">
                <a:solidFill>
                  <a:srgbClr val="C00000"/>
                </a:solidFill>
              </a:rPr>
              <a:t>Türk</a:t>
            </a:r>
            <a:r>
              <a:rPr lang="et-EE" sz="1400" b="1" dirty="0" smtClean="0">
                <a:solidFill>
                  <a:srgbClr val="C00000"/>
                </a:solidFill>
              </a:rPr>
              <a:t> 2013</a:t>
            </a:r>
            <a:endParaRPr lang="et-EE" sz="1400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684896" y="1187356"/>
            <a:ext cx="5663820" cy="52270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7" name="Rounded Rectangle 6"/>
          <p:cNvSpPr/>
          <p:nvPr/>
        </p:nvSpPr>
        <p:spPr>
          <a:xfrm>
            <a:off x="5543271" y="5711586"/>
            <a:ext cx="182652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Oskan õppida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8418" y="1723030"/>
            <a:ext cx="1994853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Hindan, väärtustan, mõistan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58890" y="2988860"/>
            <a:ext cx="1881098" cy="10542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Kasutan </a:t>
            </a:r>
            <a:r>
              <a:rPr lang="et-EE" dirty="0" err="1" smtClean="0">
                <a:solidFill>
                  <a:srgbClr val="C00000"/>
                </a:solidFill>
              </a:rPr>
              <a:t>digi</a:t>
            </a:r>
            <a:r>
              <a:rPr lang="et-EE" dirty="0" smtClean="0">
                <a:solidFill>
                  <a:srgbClr val="C00000"/>
                </a:solidFill>
              </a:rPr>
              <a:t>-vahendeid õppimisel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492621" y="1692322"/>
            <a:ext cx="237471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Kuulan, arvestan teistega, teen koostööd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66101" y="900752"/>
            <a:ext cx="1703690" cy="10372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Hindan ennast</a:t>
            </a:r>
            <a:endParaRPr lang="et-E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21123" y="4254690"/>
            <a:ext cx="158314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Väljendan ennest selgelt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693625" y="2852382"/>
            <a:ext cx="2222308" cy="9007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Viin ideed ellu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492620" y="4068738"/>
            <a:ext cx="2497541" cy="16223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rgbClr val="C00000"/>
                </a:solidFill>
              </a:rPr>
              <a:t>Mõtlen loogiliselt, analüüsin, võrdlen</a:t>
            </a:r>
            <a:endParaRPr lang="et-E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41418"/>
          </a:xfrm>
        </p:spPr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rgbClr val="C00000"/>
                </a:solidFill>
              </a:rPr>
              <a:t>Õpipädevus. 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Enesemääratluspädevus.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>
                <a:solidFill>
                  <a:srgbClr val="C00000"/>
                </a:solidFill>
              </a:rPr>
              <a:t>Kultuuri-ja väärtuspädevus</a:t>
            </a:r>
            <a:r>
              <a:rPr lang="et-EE" b="1" dirty="0" smtClean="0">
                <a:solidFill>
                  <a:srgbClr val="C00000"/>
                </a:solidFill>
              </a:rPr>
              <a:t>.  1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359551"/>
            <a:ext cx="9147863" cy="4218669"/>
          </a:xfrm>
        </p:spPr>
        <p:txBody>
          <a:bodyPr>
            <a:normAutofit fontScale="92500" lnSpcReduction="10000"/>
          </a:bodyPr>
          <a:lstStyle/>
          <a:p>
            <a:r>
              <a:rPr lang="et-EE" sz="2000" dirty="0" smtClean="0"/>
              <a:t>Teadmiste omandamist aitab väärtustada </a:t>
            </a:r>
          </a:p>
          <a:p>
            <a:pPr lvl="1"/>
            <a:r>
              <a:rPr lang="et-EE" sz="2000" dirty="0" smtClean="0"/>
              <a:t>Õpilaste kaasamine õppimise eesmärgistamisse ja hindamisse (Õpilane saab tunni alguses teada, MIDA, MIKS ja KUIDAS ta õpib.</a:t>
            </a:r>
          </a:p>
          <a:p>
            <a:pPr lvl="1"/>
            <a:r>
              <a:rPr lang="et-EE" sz="2000" dirty="0" smtClean="0"/>
              <a:t>Tagasiside erinevate õppeülesannete, tunni ja perioodi lõpus</a:t>
            </a:r>
          </a:p>
          <a:p>
            <a:pPr lvl="1"/>
            <a:r>
              <a:rPr lang="et-EE" sz="2000" dirty="0" smtClean="0"/>
              <a:t>Mõtestatud õpe vajab aega süvenemiseks, küsimuste esitamiseks ja neile vastamiseks – halb alternatiiv võib olla ülesande lahendamisest loobumine</a:t>
            </a:r>
          </a:p>
          <a:p>
            <a:pPr lvl="1"/>
            <a:r>
              <a:rPr lang="et-EE" sz="2000" dirty="0" smtClean="0">
                <a:solidFill>
                  <a:srgbClr val="C00000"/>
                </a:solidFill>
              </a:rPr>
              <a:t>ÕPPETUNNI EESMÄRGISTAMINE, KOKKUVÕTE+TAGASISIDE TUNNI LÕPUS, ÕPPIJA ENESEHINNANG PIKEMA ÜLESANDE, PERIOODI LÕPUS</a:t>
            </a:r>
          </a:p>
          <a:p>
            <a:pPr lvl="1"/>
            <a:r>
              <a:rPr lang="et-EE" sz="2000" dirty="0" smtClean="0">
                <a:solidFill>
                  <a:srgbClr val="C00000"/>
                </a:solidFill>
              </a:rPr>
              <a:t>AINEPÕHINE ÕPETAJATE TÖÖKAVADE KORRIGEERIMINE VÄLTIMAKS LIIGSET, KESKENDUMINE ÕPITULEMUSTELE</a:t>
            </a:r>
          </a:p>
          <a:p>
            <a:pPr lvl="1"/>
            <a:r>
              <a:rPr lang="et-EE" sz="2000" dirty="0" smtClean="0">
                <a:solidFill>
                  <a:srgbClr val="C00000"/>
                </a:solidFill>
              </a:rPr>
              <a:t>KUJUNDAV HINDAMINE 1-2 KLASSIS, AINEPÕHISED HINDAMISJUHENDID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3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41418"/>
          </a:xfrm>
        </p:spPr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rgbClr val="C00000"/>
                </a:solidFill>
              </a:rPr>
              <a:t>Õpipädevus. 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Enesemääratluspädevus.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>
                <a:solidFill>
                  <a:srgbClr val="C00000"/>
                </a:solidFill>
              </a:rPr>
              <a:t>Kultuuri-ja väärtuspädevus</a:t>
            </a:r>
            <a:r>
              <a:rPr lang="et-EE" b="1" dirty="0" smtClean="0">
                <a:solidFill>
                  <a:srgbClr val="C00000"/>
                </a:solidFill>
              </a:rPr>
              <a:t>.  2</a:t>
            </a:r>
            <a:r>
              <a:rPr lang="et-EE" b="1" dirty="0">
                <a:solidFill>
                  <a:srgbClr val="C00000"/>
                </a:solidFill>
              </a:rPr>
              <a:t/>
            </a:r>
            <a:br>
              <a:rPr lang="et-EE" b="1" dirty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359551"/>
            <a:ext cx="9147863" cy="4218669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t-EE" sz="2000" dirty="0" smtClean="0"/>
              <a:t>Mõtestatud õpe vajab aega süvenemiseks, küsimuste esitamiseks ja neile vastamiseks – halb alternatiiv võib olla ülesande lahendamisest loobumine</a:t>
            </a:r>
          </a:p>
          <a:p>
            <a:pPr lvl="1"/>
            <a:r>
              <a:rPr lang="et-EE" sz="2000" dirty="0" smtClean="0"/>
              <a:t>Ka kõige halvem pedagoog ei suuda ära võtta lapse õpihuvi, kui last toetavad vaimsed vanemad.</a:t>
            </a:r>
          </a:p>
          <a:p>
            <a:pPr lvl="1"/>
            <a:r>
              <a:rPr lang="et-EE" sz="2000" dirty="0" smtClean="0"/>
              <a:t>Kõige edumeelsem õpetaja ei suuda last motiveerida, kui vanematel pole lapse jaoks aega.</a:t>
            </a:r>
          </a:p>
          <a:p>
            <a:pPr lvl="1"/>
            <a:endParaRPr lang="et-EE" sz="2000" dirty="0" smtClean="0"/>
          </a:p>
          <a:p>
            <a:pPr lvl="1"/>
            <a:r>
              <a:rPr lang="et-EE" sz="2000" dirty="0" smtClean="0">
                <a:solidFill>
                  <a:srgbClr val="C00000"/>
                </a:solidFill>
              </a:rPr>
              <a:t>AINEPÕHINE ÕPETAJATE TÖÖKAVADE KORRIGEERIMINE VÄLTIMAKS LIIGSET, KESKENDUMINE ÕPITULEMUSTELE</a:t>
            </a:r>
          </a:p>
          <a:p>
            <a:pPr lvl="1"/>
            <a:r>
              <a:rPr lang="et-EE" sz="2000" dirty="0" smtClean="0">
                <a:solidFill>
                  <a:srgbClr val="C00000"/>
                </a:solidFill>
              </a:rPr>
              <a:t>LAPSEVANEMATE KOOL 1.-4. KL LAPSEVANEMATELE. LOENG LASTEVANEMATE ÜLDKOOSOLEKUL </a:t>
            </a:r>
          </a:p>
          <a:p>
            <a:pPr lvl="1"/>
            <a:r>
              <a:rPr lang="et-EE" sz="2000" dirty="0" smtClean="0">
                <a:solidFill>
                  <a:srgbClr val="C00000"/>
                </a:solidFill>
              </a:rPr>
              <a:t>LAPSEVANEMAD TUNDI ANDMAS Tagasi kooli RAAMES</a:t>
            </a:r>
          </a:p>
          <a:p>
            <a:pPr lvl="1"/>
            <a:r>
              <a:rPr lang="et-EE" sz="2000" dirty="0" smtClean="0">
                <a:solidFill>
                  <a:srgbClr val="C00000"/>
                </a:solidFill>
              </a:rPr>
              <a:t>TEEME: LAPSEVANEMATE JA ÕPETAJATE ÜMARLAUD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4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45884"/>
          </a:xfrm>
        </p:spPr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Kultuuri-ja väärtuspädevus.</a:t>
            </a:r>
            <a:br>
              <a:rPr lang="et-EE" b="1" dirty="0">
                <a:solidFill>
                  <a:srgbClr val="C00000"/>
                </a:solidFill>
              </a:rPr>
            </a:br>
            <a:r>
              <a:rPr lang="et-EE" b="1" dirty="0">
                <a:solidFill>
                  <a:srgbClr val="C00000"/>
                </a:solidFill>
              </a:rPr>
              <a:t>Enesemääratluspädevus.</a:t>
            </a:r>
            <a:r>
              <a:rPr lang="et-EE" b="1" dirty="0" smtClean="0">
                <a:solidFill>
                  <a:srgbClr val="C00000"/>
                </a:solidFill>
              </a:rPr>
              <a:t/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dirty="0" smtClean="0">
                <a:solidFill>
                  <a:srgbClr val="C00000"/>
                </a:solidFill>
              </a:rPr>
              <a:t>Õpipädevus.</a:t>
            </a:r>
            <a:r>
              <a:rPr lang="et-EE" b="1" dirty="0" smtClean="0">
                <a:solidFill>
                  <a:srgbClr val="C00000"/>
                </a:solidFill>
              </a:rPr>
              <a:t> </a:t>
            </a:r>
            <a:r>
              <a:rPr lang="et-EE" dirty="0" smtClean="0">
                <a:solidFill>
                  <a:srgbClr val="C00000"/>
                </a:solidFill>
              </a:rPr>
              <a:t>Suhtluspädevus</a:t>
            </a:r>
            <a:r>
              <a:rPr lang="et-EE" b="1" dirty="0" smtClean="0">
                <a:solidFill>
                  <a:srgbClr val="C00000"/>
                </a:solidFill>
              </a:rPr>
              <a:t> 1</a:t>
            </a:r>
            <a:br>
              <a:rPr lang="et-EE" b="1" dirty="0" smtClean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812" y="2359551"/>
            <a:ext cx="9676263" cy="4396091"/>
          </a:xfrm>
        </p:spPr>
        <p:txBody>
          <a:bodyPr>
            <a:normAutofit/>
          </a:bodyPr>
          <a:lstStyle/>
          <a:p>
            <a:r>
              <a:rPr lang="et-EE" sz="2000" dirty="0" smtClean="0">
                <a:solidFill>
                  <a:schemeClr val="tx1"/>
                </a:solidFill>
              </a:rPr>
              <a:t>Traditsioonide hoidmine, aga ka uuendamine</a:t>
            </a:r>
          </a:p>
          <a:p>
            <a:pPr lvl="1"/>
            <a:r>
              <a:rPr lang="et-EE" sz="2000" dirty="0" smtClean="0"/>
              <a:t>Õpilaste kaasamine ürituste planeerimisse, läbiviimisesse, analüüsimisse</a:t>
            </a:r>
          </a:p>
          <a:p>
            <a:pPr lvl="1"/>
            <a:r>
              <a:rPr lang="et-EE" sz="2000" dirty="0">
                <a:solidFill>
                  <a:schemeClr val="tx1"/>
                </a:solidFill>
              </a:rPr>
              <a:t>Valmistumine esinemiseks/võistluseks: valik, (pähe)õppimine, harjutamine/treenimine, eneseületamine, </a:t>
            </a:r>
            <a:r>
              <a:rPr lang="et-EE" sz="2000" dirty="0" smtClean="0">
                <a:solidFill>
                  <a:schemeClr val="tx1"/>
                </a:solidFill>
              </a:rPr>
              <a:t>esinemisjulgus</a:t>
            </a:r>
            <a:endParaRPr lang="et-EE" sz="2000" dirty="0" smtClean="0"/>
          </a:p>
          <a:p>
            <a:pPr lvl="1"/>
            <a:r>
              <a:rPr lang="et-EE" sz="2000" dirty="0" smtClean="0">
                <a:solidFill>
                  <a:schemeClr val="accent1"/>
                </a:solidFill>
              </a:rPr>
              <a:t>KONTSERTETENDUS ORHIDEE EMALE, KEVADKONTSERT, KIRIKUKONTSERT, VÕÕRKEELTE KONTSERT, ÕPILASTÖÖDE NÄITUSED, JÕULUPEOD, SÕBRAPÄEV,  PLAYBOX, ARTE TANTS,  ETLEMIS- JA SPORDIVÕISTLUSED</a:t>
            </a:r>
          </a:p>
          <a:p>
            <a:pPr lvl="1"/>
            <a:r>
              <a:rPr lang="et-EE" sz="2000" dirty="0" smtClean="0"/>
              <a:t>Õpilaste ande arendamine tunnivälises tegevuses nii üritustel kui huviringides, trennides esinejate ja osalejatena </a:t>
            </a:r>
          </a:p>
          <a:p>
            <a:pPr lvl="1"/>
            <a:r>
              <a:rPr lang="et-EE" sz="2000" dirty="0" smtClean="0">
                <a:solidFill>
                  <a:srgbClr val="C00000"/>
                </a:solidFill>
              </a:rPr>
              <a:t>LAULUKOORID JA ANSAMBLID, KERAAMIKA- , TANTSU-, NUPUTAMISMÄNGUDE, ROBOOTIKA, MEISTERDAMISE, KERGEJÕUSTIKU, KORVPALLI, UJUMISRING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45884"/>
          </a:xfrm>
        </p:spPr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Kultuuri-ja väärtuspädevus.</a:t>
            </a:r>
            <a:br>
              <a:rPr lang="et-EE" b="1" dirty="0">
                <a:solidFill>
                  <a:srgbClr val="C00000"/>
                </a:solidFill>
              </a:rPr>
            </a:br>
            <a:r>
              <a:rPr lang="et-EE" b="1" dirty="0">
                <a:solidFill>
                  <a:srgbClr val="C00000"/>
                </a:solidFill>
              </a:rPr>
              <a:t>Enesemääratluspädevus.</a:t>
            </a:r>
            <a:r>
              <a:rPr lang="et-EE" b="1" dirty="0" smtClean="0">
                <a:solidFill>
                  <a:srgbClr val="C00000"/>
                </a:solidFill>
              </a:rPr>
              <a:t/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dirty="0" smtClean="0">
                <a:solidFill>
                  <a:srgbClr val="C00000"/>
                </a:solidFill>
              </a:rPr>
              <a:t>Õpipädevus</a:t>
            </a:r>
            <a:r>
              <a:rPr lang="et-EE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t-EE" b="1" dirty="0" smtClean="0">
                <a:solidFill>
                  <a:srgbClr val="C00000"/>
                </a:solidFill>
              </a:rPr>
              <a:t/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/>
            </a:r>
            <a:br>
              <a:rPr lang="et-EE" b="1" dirty="0" smtClean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655" y="2359551"/>
            <a:ext cx="9321420" cy="4396091"/>
          </a:xfrm>
        </p:spPr>
        <p:txBody>
          <a:bodyPr>
            <a:normAutofit/>
          </a:bodyPr>
          <a:lstStyle/>
          <a:p>
            <a:r>
              <a:rPr lang="et-EE" sz="2000" dirty="0" smtClean="0"/>
              <a:t>Organisatsiooni väärtused koostöiselt sõnastatud ja tähelepanu all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ARTE VÄÄRTUSTE SÕNASTAMINE ÕPILASTE, LAPSEVANEMATE JA ÕPETAJATE POOLT 2013/14. VÄÄRTUSED ON „PILDIDL“</a:t>
            </a:r>
          </a:p>
          <a:p>
            <a:pPr marL="95250" lvl="1" indent="260350"/>
            <a:r>
              <a:rPr lang="et-EE" sz="2000" dirty="0" smtClean="0"/>
              <a:t>Koostöö teiste haridus- ja kultuuriasutustega</a:t>
            </a:r>
          </a:p>
          <a:p>
            <a:pPr marL="95250" lvl="1" indent="0">
              <a:buNone/>
            </a:pPr>
            <a:r>
              <a:rPr lang="et-EE" sz="2000" dirty="0" smtClean="0">
                <a:solidFill>
                  <a:srgbClr val="C00000"/>
                </a:solidFill>
              </a:rPr>
              <a:t>MUSTAMÄE LASTE LOOMINGU MAJA, HUVIKESKUS KULLO, KÄNNUKUKE RMK, MUSTAMÄE LOV, BOTAANIKAAED, (KUNSTI)MUUSEUMID, EESTI KONTSERT, TTÜ, KIK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51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096" y="327546"/>
            <a:ext cx="4238315" cy="764275"/>
          </a:xfrm>
        </p:spPr>
        <p:txBody>
          <a:bodyPr>
            <a:normAutofit/>
          </a:bodyPr>
          <a:lstStyle/>
          <a:p>
            <a:r>
              <a:rPr lang="et-EE" sz="4000" b="1" dirty="0" smtClean="0">
                <a:solidFill>
                  <a:srgbClr val="C00000"/>
                </a:solidFill>
              </a:rPr>
              <a:t>Kool</a:t>
            </a:r>
            <a:endParaRPr lang="et-EE" sz="4000" b="1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9619" y="1091821"/>
            <a:ext cx="4374794" cy="4769228"/>
          </a:xfrm>
        </p:spPr>
        <p:txBody>
          <a:bodyPr>
            <a:noAutofit/>
          </a:bodyPr>
          <a:lstStyle/>
          <a:p>
            <a:r>
              <a:rPr lang="et-EE" sz="2000" dirty="0">
                <a:solidFill>
                  <a:schemeClr val="tx1"/>
                </a:solidFill>
                <a:latin typeface="Century Gothic" pitchFamily="34" charset="0"/>
                <a:ea typeface="Calibri"/>
                <a:cs typeface="Times New Roman" panose="02020603050405020304" pitchFamily="18" charset="0"/>
              </a:rPr>
              <a:t>1981 Tallinna </a:t>
            </a:r>
            <a:r>
              <a:rPr lang="et-EE" sz="2000" dirty="0" smtClean="0">
                <a:solidFill>
                  <a:schemeClr val="tx1"/>
                </a:solidFill>
                <a:latin typeface="Century Gothic" pitchFamily="34" charset="0"/>
                <a:ea typeface="Calibri"/>
                <a:cs typeface="Times New Roman" panose="02020603050405020304" pitchFamily="18" charset="0"/>
              </a:rPr>
              <a:t>49.Keskkool</a:t>
            </a:r>
            <a:r>
              <a:rPr lang="et-EE" sz="2000" dirty="0">
                <a:solidFill>
                  <a:schemeClr val="tx1"/>
                </a:solidFill>
                <a:latin typeface="Century Gothic" pitchFamily="34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t-EE" sz="2000" dirty="0" smtClean="0">
                <a:solidFill>
                  <a:schemeClr val="tx1"/>
                </a:solidFill>
                <a:latin typeface="Century Gothic" pitchFamily="34" charset="0"/>
                <a:ea typeface="Calibri"/>
                <a:cs typeface="Times New Roman" panose="02020603050405020304" pitchFamily="18" charset="0"/>
              </a:rPr>
              <a:t>   </a:t>
            </a:r>
            <a:endParaRPr lang="en-US" sz="2000" dirty="0" smtClean="0">
              <a:solidFill>
                <a:schemeClr val="tx1"/>
              </a:solidFill>
              <a:latin typeface="Century Gothic" pitchFamily="34" charset="0"/>
              <a:ea typeface="Calibri"/>
              <a:cs typeface="Times New Roman" panose="02020603050405020304" pitchFamily="18" charset="0"/>
            </a:endParaRPr>
          </a:p>
          <a:p>
            <a:r>
              <a:rPr lang="et-EE" sz="2000" dirty="0" smtClean="0">
                <a:solidFill>
                  <a:schemeClr val="tx1"/>
                </a:solidFill>
                <a:latin typeface="Century Gothic" pitchFamily="34" charset="0"/>
                <a:ea typeface="Calibri"/>
                <a:cs typeface="Times New Roman" panose="02020603050405020304" pitchFamily="18" charset="0"/>
              </a:rPr>
              <a:t>2002 </a:t>
            </a:r>
            <a:r>
              <a:rPr lang="et-EE" sz="2000" dirty="0">
                <a:solidFill>
                  <a:schemeClr val="tx1"/>
                </a:solidFill>
                <a:latin typeface="Century Gothic" pitchFamily="34" charset="0"/>
                <a:ea typeface="Calibri"/>
                <a:cs typeface="Times New Roman" panose="02020603050405020304" pitchFamily="18" charset="0"/>
              </a:rPr>
              <a:t>Tallinna Arte </a:t>
            </a:r>
            <a:r>
              <a:rPr lang="et-EE" sz="2000" dirty="0" smtClean="0">
                <a:solidFill>
                  <a:schemeClr val="tx1"/>
                </a:solidFill>
                <a:latin typeface="Century Gothic" pitchFamily="34" charset="0"/>
                <a:ea typeface="Calibri"/>
                <a:cs typeface="Times New Roman" panose="02020603050405020304" pitchFamily="18" charset="0"/>
              </a:rPr>
              <a:t>Gümnaasium 2014 </a:t>
            </a:r>
            <a:r>
              <a:rPr lang="et-EE" sz="2000" dirty="0">
                <a:solidFill>
                  <a:schemeClr val="tx1"/>
                </a:solidFill>
                <a:latin typeface="Century Gothic" pitchFamily="34" charset="0"/>
                <a:ea typeface="Calibri"/>
                <a:cs typeface="Times New Roman" panose="02020603050405020304" pitchFamily="18" charset="0"/>
              </a:rPr>
              <a:t>liideti Tallinna 37.Keskkool </a:t>
            </a:r>
          </a:p>
          <a:p>
            <a:r>
              <a:rPr lang="et-EE" sz="2000" dirty="0" smtClean="0">
                <a:latin typeface="Century Gothic" pitchFamily="34" charset="0"/>
                <a:ea typeface="Calibri"/>
                <a:cs typeface="Times New Roman" panose="02020603050405020304" pitchFamily="18" charset="0"/>
              </a:rPr>
              <a:t>840 õpilast, poisse rohkem</a:t>
            </a:r>
          </a:p>
          <a:p>
            <a:r>
              <a:rPr lang="et-EE" sz="2000" dirty="0" smtClean="0">
                <a:latin typeface="Century Gothic" pitchFamily="34" charset="0"/>
                <a:cs typeface="Times New Roman" panose="02020603050405020304" pitchFamily="18" charset="0"/>
              </a:rPr>
              <a:t>Koolivorm</a:t>
            </a:r>
          </a:p>
          <a:p>
            <a:pPr>
              <a:spcBef>
                <a:spcPts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altLang="et-EE" sz="2000" dirty="0" smtClean="0">
              <a:latin typeface="Century Gothic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t-EE" altLang="et-EE" sz="2000" dirty="0" smtClean="0">
                <a:latin typeface="Century Gothic" pitchFamily="34" charset="0"/>
                <a:cs typeface="Times New Roman" panose="02020603050405020304" pitchFamily="18" charset="0"/>
              </a:rPr>
              <a:t>Põhikooli </a:t>
            </a:r>
            <a:r>
              <a:rPr lang="et-EE" altLang="et-EE" sz="2000" dirty="0">
                <a:latin typeface="Century Gothic" pitchFamily="34" charset="0"/>
                <a:cs typeface="Times New Roman" panose="02020603050405020304" pitchFamily="18" charset="0"/>
              </a:rPr>
              <a:t>õppesuunad:</a:t>
            </a:r>
          </a:p>
          <a:p>
            <a:pPr algn="just">
              <a:spcBef>
                <a:spcPts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t-EE" altLang="et-EE" sz="2000" dirty="0" smtClean="0">
                <a:latin typeface="Century Gothic" pitchFamily="34" charset="0"/>
                <a:cs typeface="Times New Roman" panose="02020603050405020304" pitchFamily="18" charset="0"/>
              </a:rPr>
              <a:t>kunsti-keeleklassid </a:t>
            </a:r>
            <a:r>
              <a:rPr lang="et-EE" altLang="et-EE" sz="2000" dirty="0">
                <a:latin typeface="Century Gothic" pitchFamily="34" charset="0"/>
                <a:cs typeface="Times New Roman" panose="02020603050405020304" pitchFamily="18" charset="0"/>
              </a:rPr>
              <a:t>(alates 1988) </a:t>
            </a:r>
          </a:p>
          <a:p>
            <a:pPr algn="just">
              <a:spcBef>
                <a:spcPts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t-EE" altLang="et-EE" sz="2000" dirty="0" smtClean="0">
                <a:latin typeface="Century Gothic" pitchFamily="34" charset="0"/>
                <a:cs typeface="Times New Roman" panose="02020603050405020304" pitchFamily="18" charset="0"/>
              </a:rPr>
              <a:t>majandusklassid </a:t>
            </a:r>
            <a:r>
              <a:rPr lang="et-EE" altLang="et-EE" sz="2000" dirty="0">
                <a:latin typeface="Century Gothic" pitchFamily="34" charset="0"/>
                <a:cs typeface="Times New Roman" panose="02020603050405020304" pitchFamily="18" charset="0"/>
              </a:rPr>
              <a:t>(alates 1998)</a:t>
            </a:r>
          </a:p>
          <a:p>
            <a:pPr algn="just">
              <a:spcBef>
                <a:spcPts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t-EE" altLang="et-EE" sz="2000" dirty="0" smtClean="0">
                <a:latin typeface="Century Gothic" pitchFamily="34" charset="0"/>
                <a:cs typeface="Times New Roman" panose="02020603050405020304" pitchFamily="18" charset="0"/>
              </a:rPr>
              <a:t>spordi-keskkonna </a:t>
            </a:r>
            <a:r>
              <a:rPr lang="et-EE" altLang="et-EE" sz="2000" dirty="0">
                <a:latin typeface="Century Gothic" pitchFamily="34" charset="0"/>
                <a:cs typeface="Times New Roman" panose="02020603050405020304" pitchFamily="18" charset="0"/>
              </a:rPr>
              <a:t>klassid </a:t>
            </a:r>
            <a:r>
              <a:rPr lang="et-EE" altLang="et-EE" sz="2000" dirty="0" smtClean="0">
                <a:latin typeface="Century Gothic" pitchFamily="34" charset="0"/>
                <a:cs typeface="Times New Roman" panose="02020603050405020304" pitchFamily="18" charset="0"/>
              </a:rPr>
              <a:t>(2009)</a:t>
            </a:r>
            <a:endParaRPr lang="et-EE" altLang="et-EE" sz="2000" dirty="0">
              <a:latin typeface="Century Gothic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endParaRPr lang="en-US" altLang="et-EE" sz="2000" dirty="0" smtClean="0">
              <a:latin typeface="Century Gothic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t-EE" altLang="et-EE" sz="2000" dirty="0" smtClean="0">
                <a:latin typeface="Century Gothic" pitchFamily="34" charset="0"/>
                <a:cs typeface="Times New Roman" panose="02020603050405020304" pitchFamily="18" charset="0"/>
              </a:rPr>
              <a:t>Gümnaasiumi </a:t>
            </a:r>
            <a:r>
              <a:rPr lang="et-EE" altLang="et-EE" sz="2000" dirty="0">
                <a:latin typeface="Century Gothic" pitchFamily="34" charset="0"/>
                <a:cs typeface="Times New Roman" panose="02020603050405020304" pitchFamily="18" charset="0"/>
              </a:rPr>
              <a:t>õppesuunad: </a:t>
            </a:r>
          </a:p>
          <a:p>
            <a:pPr algn="just">
              <a:spcBef>
                <a:spcPts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t-EE" altLang="et-EE" sz="2000" dirty="0" smtClean="0">
                <a:latin typeface="Century Gothic" pitchFamily="34" charset="0"/>
                <a:cs typeface="Times New Roman" panose="02020603050405020304" pitchFamily="18" charset="0"/>
              </a:rPr>
              <a:t>Humanitaar, reaal, tervishoid,   </a:t>
            </a:r>
            <a:endParaRPr lang="et-EE" altLang="et-EE" sz="2000" dirty="0">
              <a:latin typeface="Century Gothic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</a:pPr>
            <a:r>
              <a:rPr lang="et-EE" altLang="et-EE" sz="2000" dirty="0" smtClean="0">
                <a:latin typeface="Century Gothic" pitchFamily="34" charset="0"/>
                <a:cs typeface="Times New Roman" panose="02020603050405020304" pitchFamily="18" charset="0"/>
              </a:rPr>
              <a:t>jalgpall ja spordipsühholoogia  </a:t>
            </a:r>
            <a:endParaRPr lang="et-EE" altLang="et-EE" sz="2000" dirty="0">
              <a:latin typeface="Century Gothic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960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Väärtused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7290" y="1719618"/>
            <a:ext cx="9994710" cy="5138381"/>
          </a:xfrm>
        </p:spPr>
        <p:txBody>
          <a:bodyPr>
            <a:normAutofit lnSpcReduction="10000"/>
          </a:bodyPr>
          <a:lstStyle/>
          <a:p>
            <a:endParaRPr lang="et-EE" sz="2800" dirty="0">
              <a:latin typeface="Arial Narrow" panose="020B0606020202030204" pitchFamily="34" charset="0"/>
            </a:endParaRPr>
          </a:p>
          <a:p>
            <a:pPr lvl="0">
              <a:spcBef>
                <a:spcPct val="0"/>
              </a:spcBef>
              <a:buFont typeface="Wingdings"/>
              <a:buChar char=""/>
            </a:pPr>
            <a:r>
              <a:rPr lang="et-EE" sz="2600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Koostöö</a:t>
            </a:r>
            <a:r>
              <a:rPr lang="et-EE" sz="2600" dirty="0">
                <a:latin typeface="Arial Narrow" panose="020B0606020202030204" pitchFamily="34" charset="0"/>
                <a:ea typeface="Calibri"/>
                <a:cs typeface="Times New Roman"/>
              </a:rPr>
              <a:t>: oleme valmis koostööks erinevate huvigruppidega, meie tegevus põhineb vastastikusel usaldusel. </a:t>
            </a:r>
          </a:p>
          <a:p>
            <a:pPr lvl="0">
              <a:spcBef>
                <a:spcPct val="0"/>
              </a:spcBef>
              <a:buFont typeface="Wingdings"/>
              <a:buChar char=""/>
            </a:pPr>
            <a:r>
              <a:rPr lang="et-EE" sz="2600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Vastutus:</a:t>
            </a:r>
            <a:r>
              <a:rPr lang="et-EE" sz="2600" dirty="0">
                <a:latin typeface="Arial Narrow" panose="020B0606020202030204" pitchFamily="34" charset="0"/>
                <a:ea typeface="Calibri"/>
                <a:cs typeface="Times New Roman"/>
              </a:rPr>
              <a:t> vastutame konkurentsivõimelise ja jätkusuutliku hariduse eest. Suhtume heaperemehelikult kooli varasse, väärtustame enda ja teiste aega.</a:t>
            </a:r>
          </a:p>
          <a:p>
            <a:pPr lvl="0">
              <a:spcBef>
                <a:spcPct val="0"/>
              </a:spcBef>
              <a:buFont typeface="Wingdings"/>
              <a:buChar char=""/>
            </a:pPr>
            <a:r>
              <a:rPr lang="et-EE" sz="2600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Hoolivus</a:t>
            </a:r>
            <a:r>
              <a:rPr lang="et-EE" sz="2600" dirty="0">
                <a:latin typeface="Arial Narrow" panose="020B0606020202030204" pitchFamily="34" charset="0"/>
                <a:ea typeface="Calibri"/>
                <a:cs typeface="Times New Roman"/>
              </a:rPr>
              <a:t>: arvestame iga inimese individuaalsusega. Austame iseennast ja kaaslasi. </a:t>
            </a:r>
          </a:p>
          <a:p>
            <a:pPr lvl="0">
              <a:spcBef>
                <a:spcPct val="0"/>
              </a:spcBef>
              <a:buFont typeface="Wingdings"/>
              <a:buChar char=""/>
            </a:pPr>
            <a:r>
              <a:rPr lang="et-EE" sz="2600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Turvalisus:</a:t>
            </a:r>
            <a:r>
              <a:rPr lang="et-EE" sz="2600" dirty="0">
                <a:latin typeface="Arial Narrow" panose="020B0606020202030204" pitchFamily="34" charset="0"/>
                <a:ea typeface="Calibri"/>
                <a:cs typeface="Times New Roman"/>
              </a:rPr>
              <a:t> väärtustame sõbralikku ja toetavat koolikeskkonda ning tervislikke eluviise. </a:t>
            </a:r>
          </a:p>
          <a:p>
            <a:pPr lvl="0">
              <a:spcBef>
                <a:spcPct val="0"/>
              </a:spcBef>
              <a:buFont typeface="Wingdings"/>
              <a:buChar char=""/>
            </a:pPr>
            <a:r>
              <a:rPr lang="et-EE" sz="2600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Motivatsioon: </a:t>
            </a:r>
            <a:r>
              <a:rPr lang="et-EE" sz="2600" dirty="0">
                <a:latin typeface="Arial Narrow" panose="020B0606020202030204" pitchFamily="34" charset="0"/>
                <a:ea typeface="Calibri"/>
                <a:cs typeface="Times New Roman"/>
              </a:rPr>
              <a:t>väärtustame õppimist, loomingulisust ja isiksuslikku arengut. </a:t>
            </a:r>
          </a:p>
          <a:p>
            <a:pPr lvl="0">
              <a:spcBef>
                <a:spcPct val="0"/>
              </a:spcBef>
              <a:buFont typeface="Wingdings"/>
              <a:buChar char=""/>
            </a:pPr>
            <a:r>
              <a:rPr lang="et-EE" sz="2600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Koolikultuur:</a:t>
            </a:r>
            <a:r>
              <a:rPr lang="et-EE" sz="2600" dirty="0">
                <a:latin typeface="Arial Narrow" panose="020B0606020202030204" pitchFamily="34" charset="0"/>
                <a:ea typeface="Calibri"/>
                <a:cs typeface="Times New Roman"/>
              </a:rPr>
              <a:t> meie ühtsustunne põhineb kooli pikaajalistel traditsioonidel ja toredatel ühisüritustel. Meie õpilastele meeldib käia oma koolis.</a:t>
            </a:r>
          </a:p>
          <a:p>
            <a:pPr lvl="0">
              <a:spcBef>
                <a:spcPct val="0"/>
              </a:spcBef>
              <a:buFont typeface="Wingdings"/>
              <a:buChar char=""/>
            </a:pPr>
            <a:r>
              <a:rPr lang="et-EE" sz="2600" dirty="0">
                <a:solidFill>
                  <a:srgbClr val="C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Kodanikuks olemine:</a:t>
            </a:r>
            <a:r>
              <a:rPr lang="et-EE" sz="2600" dirty="0">
                <a:latin typeface="Arial Narrow" panose="020B0606020202030204" pitchFamily="34" charset="0"/>
                <a:ea typeface="Calibri"/>
                <a:cs typeface="Times New Roman"/>
              </a:rPr>
              <a:t> me austame isamaad, emakeelt ja rahvuskultuuri; hindame võrdõiguslikkust ja väärtustame kultuurilist mitmekesisust.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7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09" y="624110"/>
            <a:ext cx="9730403" cy="1545884"/>
          </a:xfrm>
        </p:spPr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rgbClr val="C00000"/>
                </a:solidFill>
              </a:rPr>
              <a:t>Matemaatika, loodusteaduste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ja tehnoloogia alane pädevus 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dirty="0" err="1" smtClean="0">
                <a:solidFill>
                  <a:srgbClr val="C00000"/>
                </a:solidFill>
              </a:rPr>
              <a:t>Digi</a:t>
            </a:r>
            <a:r>
              <a:rPr lang="et-EE" dirty="0" smtClean="0">
                <a:solidFill>
                  <a:srgbClr val="C00000"/>
                </a:solidFill>
              </a:rPr>
              <a:t>-pädevus. Ettevõtluspädevus.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655" y="2359551"/>
            <a:ext cx="9321420" cy="4396091"/>
          </a:xfrm>
        </p:spPr>
        <p:txBody>
          <a:bodyPr>
            <a:normAutofit fontScale="92500" lnSpcReduction="10000"/>
          </a:bodyPr>
          <a:lstStyle/>
          <a:p>
            <a:r>
              <a:rPr lang="et-EE" sz="2000" dirty="0" smtClean="0">
                <a:solidFill>
                  <a:schemeClr val="tx1"/>
                </a:solidFill>
              </a:rPr>
              <a:t>Probleemide püstitamine, plusside-miinuste kaalumine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Järelduste tegemine, seoste loomine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Sobivate lahendusteede leidmine, oma valikute põhjendamine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Graafiliste võtete kasutamine õppimisel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Uute tehnoloogiate sihipärane kasutamine</a:t>
            </a:r>
          </a:p>
          <a:p>
            <a:endParaRPr lang="et-EE" sz="2000" dirty="0" smtClean="0">
              <a:solidFill>
                <a:srgbClr val="C00000"/>
              </a:solidFill>
            </a:endParaRPr>
          </a:p>
          <a:p>
            <a:r>
              <a:rPr lang="et-EE" sz="2000" dirty="0" smtClean="0">
                <a:solidFill>
                  <a:srgbClr val="C00000"/>
                </a:solidFill>
              </a:rPr>
              <a:t>NÜÜDISAEGSED ÕPPEMEETODID AINETUNNIS (rühmapõhine õpe, aktiiv- ja probleemõpe, õppimismängud, </a:t>
            </a:r>
            <a:r>
              <a:rPr lang="et-EE" sz="2000" dirty="0" err="1" smtClean="0">
                <a:solidFill>
                  <a:srgbClr val="C00000"/>
                </a:solidFill>
              </a:rPr>
              <a:t>digi</a:t>
            </a:r>
            <a:r>
              <a:rPr lang="et-EE" sz="2000" dirty="0" smtClean="0">
                <a:solidFill>
                  <a:srgbClr val="C00000"/>
                </a:solidFill>
              </a:rPr>
              <a:t>-vahendite ja –keskkonna kasutamine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VALIKAINED: joonestamine, robootika, tervishoid, kunsti õppesuund pk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ÕPPEKÄIGUD: muuseumid, </a:t>
            </a:r>
            <a:r>
              <a:rPr lang="et-EE" sz="2000" dirty="0" err="1" smtClean="0">
                <a:solidFill>
                  <a:srgbClr val="C00000"/>
                </a:solidFill>
              </a:rPr>
              <a:t>loodusõp</a:t>
            </a:r>
            <a:r>
              <a:rPr lang="et-EE" sz="2000" dirty="0" smtClean="0">
                <a:solidFill>
                  <a:srgbClr val="C00000"/>
                </a:solidFill>
              </a:rPr>
              <a:t> koostöös </a:t>
            </a:r>
            <a:r>
              <a:rPr lang="et-EE" sz="2000" dirty="0" err="1" smtClean="0">
                <a:solidFill>
                  <a:srgbClr val="C00000"/>
                </a:solidFill>
              </a:rPr>
              <a:t>KIK-iga</a:t>
            </a:r>
            <a:r>
              <a:rPr lang="et-EE" sz="2000" dirty="0" smtClean="0">
                <a:solidFill>
                  <a:srgbClr val="C00000"/>
                </a:solidFill>
              </a:rPr>
              <a:t>, kultuuriasutused 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TUNNIVÄLINE TEGEVUS: robootika-, meisterdamise, keraamika, nuputamismängude ring, õpilasfirma NEPP, väitlusklubike </a:t>
            </a:r>
          </a:p>
          <a:p>
            <a:endParaRPr lang="et-EE" sz="2000" dirty="0" smtClean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09" y="624110"/>
            <a:ext cx="9730403" cy="1545884"/>
          </a:xfrm>
        </p:spPr>
        <p:txBody>
          <a:bodyPr>
            <a:normAutofit fontScale="90000"/>
          </a:bodyPr>
          <a:lstStyle/>
          <a:p>
            <a:r>
              <a:rPr lang="et-EE" b="1" dirty="0">
                <a:solidFill>
                  <a:srgbClr val="C00000"/>
                </a:solidFill>
              </a:rPr>
              <a:t>Ettevõtluspädevus</a:t>
            </a:r>
            <a:r>
              <a:rPr lang="et-EE" b="1" dirty="0" smtClean="0">
                <a:solidFill>
                  <a:srgbClr val="C00000"/>
                </a:solidFill>
              </a:rPr>
              <a:t>. </a:t>
            </a:r>
            <a:r>
              <a:rPr lang="et-EE" dirty="0" err="1">
                <a:solidFill>
                  <a:srgbClr val="C00000"/>
                </a:solidFill>
              </a:rPr>
              <a:t>Digi</a:t>
            </a:r>
            <a:r>
              <a:rPr lang="et-EE" dirty="0">
                <a:solidFill>
                  <a:srgbClr val="C00000"/>
                </a:solidFill>
              </a:rPr>
              <a:t>-pädevus. </a:t>
            </a:r>
            <a:r>
              <a:rPr lang="et-EE" dirty="0" smtClean="0">
                <a:solidFill>
                  <a:srgbClr val="C00000"/>
                </a:solidFill>
              </a:rPr>
              <a:t/>
            </a:r>
            <a:br>
              <a:rPr lang="et-EE" dirty="0" smtClean="0">
                <a:solidFill>
                  <a:srgbClr val="C00000"/>
                </a:solidFill>
              </a:rPr>
            </a:br>
            <a:r>
              <a:rPr lang="et-EE" dirty="0" smtClean="0">
                <a:solidFill>
                  <a:srgbClr val="C00000"/>
                </a:solidFill>
              </a:rPr>
              <a:t>Matemaatika, loodusteaduste</a:t>
            </a:r>
            <a:br>
              <a:rPr lang="et-EE" dirty="0" smtClean="0">
                <a:solidFill>
                  <a:srgbClr val="C00000"/>
                </a:solidFill>
              </a:rPr>
            </a:br>
            <a:r>
              <a:rPr lang="et-EE" dirty="0" smtClean="0">
                <a:solidFill>
                  <a:srgbClr val="C00000"/>
                </a:solidFill>
              </a:rPr>
              <a:t>ja tehnoloogia alane pädevus </a:t>
            </a:r>
            <a:r>
              <a:rPr lang="et-EE" b="1" dirty="0" smtClean="0">
                <a:solidFill>
                  <a:srgbClr val="C00000"/>
                </a:solidFill>
              </a:rPr>
              <a:t/>
            </a:r>
            <a:br>
              <a:rPr lang="et-EE" b="1" dirty="0" smtClean="0">
                <a:solidFill>
                  <a:srgbClr val="C00000"/>
                </a:solidFill>
              </a:rPr>
            </a:b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3516" y="2359551"/>
            <a:ext cx="9703559" cy="4396091"/>
          </a:xfrm>
        </p:spPr>
        <p:txBody>
          <a:bodyPr>
            <a:normAutofit fontScale="92500" lnSpcReduction="10000"/>
          </a:bodyPr>
          <a:lstStyle/>
          <a:p>
            <a:r>
              <a:rPr lang="et-EE" sz="2000" dirty="0" smtClean="0">
                <a:solidFill>
                  <a:schemeClr val="tx1"/>
                </a:solidFill>
              </a:rPr>
              <a:t>Ideaaliks, et õpilane 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Mõtleb loovalt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Algatab julgelt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Tegutseb arukalt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Vastutab hoolivalt (Eesti Kaubandus-tööstuskoda</a:t>
            </a:r>
            <a:r>
              <a:rPr lang="et-EE" sz="20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NÜÜDISAEGSED ÕPPEMEETODID AINETUNNIS (rühmapõhine õpe, aktiiv- ja probleemõpe, õppimismängud, </a:t>
            </a:r>
            <a:r>
              <a:rPr lang="et-EE" sz="2000" dirty="0" err="1" smtClean="0">
                <a:solidFill>
                  <a:srgbClr val="C00000"/>
                </a:solidFill>
              </a:rPr>
              <a:t>digi</a:t>
            </a:r>
            <a:r>
              <a:rPr lang="et-EE" sz="2000" dirty="0" smtClean="0">
                <a:solidFill>
                  <a:srgbClr val="C00000"/>
                </a:solidFill>
              </a:rPr>
              <a:t>-vahendite ja –keskkonna kasutamine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VALIKAINED: majandus, karjääriõpetus, majanduse õppesuund pk, joonestamine, fotograafia, robootika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ÕPPEKÄIGUD: ettevõtted, kultuuriasutused 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TUNNIVÄLINE TEGEVUS:</a:t>
            </a:r>
            <a:r>
              <a:rPr lang="et-EE" sz="2000" dirty="0">
                <a:solidFill>
                  <a:srgbClr val="C00000"/>
                </a:solidFill>
              </a:rPr>
              <a:t> õpilasfirma </a:t>
            </a:r>
            <a:r>
              <a:rPr lang="et-EE" sz="2000" dirty="0" smtClean="0">
                <a:solidFill>
                  <a:srgbClr val="C00000"/>
                </a:solidFill>
              </a:rPr>
              <a:t>NEPP, Sõbrapäeva- ja Kevadlaat, Koolivormilaat, </a:t>
            </a:r>
            <a:r>
              <a:rPr lang="et-EE" sz="2000" dirty="0" err="1" smtClean="0">
                <a:solidFill>
                  <a:srgbClr val="C00000"/>
                </a:solidFill>
              </a:rPr>
              <a:t>Isadepäeva</a:t>
            </a:r>
            <a:r>
              <a:rPr lang="et-EE" sz="2000" dirty="0" smtClean="0">
                <a:solidFill>
                  <a:srgbClr val="C00000"/>
                </a:solidFill>
              </a:rPr>
              <a:t> meisterdamistoad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2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09" y="624110"/>
            <a:ext cx="9730403" cy="1382111"/>
          </a:xfrm>
        </p:spPr>
        <p:txBody>
          <a:bodyPr>
            <a:normAutofit/>
          </a:bodyPr>
          <a:lstStyle/>
          <a:p>
            <a:r>
              <a:rPr lang="et-EE" b="1" dirty="0" err="1" smtClean="0">
                <a:solidFill>
                  <a:srgbClr val="C00000"/>
                </a:solidFill>
              </a:rPr>
              <a:t>Digi</a:t>
            </a:r>
            <a:r>
              <a:rPr lang="et-EE" b="1" dirty="0" smtClean="0">
                <a:solidFill>
                  <a:srgbClr val="C00000"/>
                </a:solidFill>
              </a:rPr>
              <a:t>-pädevus</a:t>
            </a:r>
            <a:r>
              <a:rPr lang="et-EE" b="1" dirty="0">
                <a:solidFill>
                  <a:srgbClr val="C00000"/>
                </a:solidFill>
              </a:rPr>
              <a:t>.</a:t>
            </a:r>
            <a:r>
              <a:rPr lang="et-EE" dirty="0">
                <a:solidFill>
                  <a:srgbClr val="C00000"/>
                </a:solidFill>
              </a:rPr>
              <a:t> </a:t>
            </a:r>
            <a:r>
              <a:rPr lang="et-EE" b="1" dirty="0" smtClean="0">
                <a:solidFill>
                  <a:srgbClr val="C00000"/>
                </a:solidFill>
              </a:rPr>
              <a:t/>
            </a:r>
            <a:br>
              <a:rPr lang="et-EE" b="1" dirty="0" smtClean="0">
                <a:solidFill>
                  <a:srgbClr val="C00000"/>
                </a:solidFill>
              </a:rPr>
            </a:b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3516" y="2265529"/>
            <a:ext cx="9703559" cy="4490114"/>
          </a:xfrm>
        </p:spPr>
        <p:txBody>
          <a:bodyPr>
            <a:normAutofit fontScale="92500" lnSpcReduction="10000"/>
          </a:bodyPr>
          <a:lstStyle/>
          <a:p>
            <a:r>
              <a:rPr lang="et-EE" sz="2000" dirty="0" smtClean="0">
                <a:solidFill>
                  <a:schemeClr val="tx1"/>
                </a:solidFill>
              </a:rPr>
              <a:t>Toimetulek </a:t>
            </a:r>
            <a:r>
              <a:rPr lang="et-EE" sz="2000" dirty="0" err="1" smtClean="0">
                <a:solidFill>
                  <a:schemeClr val="tx1"/>
                </a:solidFill>
              </a:rPr>
              <a:t>digi</a:t>
            </a:r>
            <a:r>
              <a:rPr lang="et-EE" sz="2000" dirty="0" smtClean="0">
                <a:solidFill>
                  <a:schemeClr val="tx1"/>
                </a:solidFill>
              </a:rPr>
              <a:t>-maailmas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Info leidmine, selle usaldusväärsuse hindamine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Tekstide, piltide, </a:t>
            </a:r>
            <a:r>
              <a:rPr lang="et-EE" sz="2000" dirty="0" err="1" smtClean="0">
                <a:solidFill>
                  <a:schemeClr val="tx1"/>
                </a:solidFill>
              </a:rPr>
              <a:t>multimeediumite</a:t>
            </a:r>
            <a:r>
              <a:rPr lang="et-EE" sz="2000" dirty="0" smtClean="0">
                <a:solidFill>
                  <a:schemeClr val="tx1"/>
                </a:solidFill>
              </a:rPr>
              <a:t> loomine ja kasutamine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Suhtlemine ja koostöö erinevates dig</a:t>
            </a:r>
            <a:r>
              <a:rPr lang="en-US" sz="2000" dirty="0" smtClean="0">
                <a:solidFill>
                  <a:schemeClr val="tx1"/>
                </a:solidFill>
              </a:rPr>
              <a:t>i-</a:t>
            </a:r>
            <a:r>
              <a:rPr lang="et-EE" sz="2000" dirty="0" smtClean="0">
                <a:solidFill>
                  <a:schemeClr val="tx1"/>
                </a:solidFill>
              </a:rPr>
              <a:t>keskkondades</a:t>
            </a:r>
          </a:p>
          <a:p>
            <a:r>
              <a:rPr lang="et-EE" sz="2000" dirty="0" err="1" smtClean="0">
                <a:solidFill>
                  <a:schemeClr val="tx1"/>
                </a:solidFill>
              </a:rPr>
              <a:t>Digi</a:t>
            </a:r>
            <a:r>
              <a:rPr lang="et-EE" sz="2000" dirty="0" smtClean="0">
                <a:solidFill>
                  <a:schemeClr val="tx1"/>
                </a:solidFill>
              </a:rPr>
              <a:t>-keskkondades samade moraali- ja väärtuspõhimõtete järgimine nagu igapäevaelus (</a:t>
            </a:r>
            <a:r>
              <a:rPr lang="et-EE" sz="2000" dirty="0" err="1" smtClean="0">
                <a:solidFill>
                  <a:schemeClr val="tx1"/>
                </a:solidFill>
              </a:rPr>
              <a:t>Prõk</a:t>
            </a:r>
            <a:r>
              <a:rPr lang="et-EE" sz="2000" dirty="0" smtClean="0">
                <a:solidFill>
                  <a:schemeClr val="tx1"/>
                </a:solidFill>
              </a:rPr>
              <a:t> 2014)</a:t>
            </a:r>
          </a:p>
          <a:p>
            <a:pPr marL="0" indent="0">
              <a:buNone/>
            </a:pPr>
            <a:endParaRPr lang="et-EE" sz="2000" dirty="0" smtClean="0">
              <a:solidFill>
                <a:srgbClr val="C00000"/>
              </a:solidFill>
            </a:endParaRPr>
          </a:p>
          <a:p>
            <a:r>
              <a:rPr lang="et-EE" sz="2000" dirty="0" smtClean="0">
                <a:solidFill>
                  <a:srgbClr val="C00000"/>
                </a:solidFill>
              </a:rPr>
              <a:t>NÜÜDISAEGSED ÕPPEMEETODID AINETUNNIS NII KLASSIRUUMIS KUI VÄLJAPOOL (digi-vahendite ja –keskkondade kasutamine, VOSK, tahv</a:t>
            </a:r>
            <a:r>
              <a:rPr lang="en-US" sz="2000" dirty="0" err="1" smtClean="0">
                <a:solidFill>
                  <a:srgbClr val="C00000"/>
                </a:solidFill>
              </a:rPr>
              <a:t>elarvutid</a:t>
            </a:r>
            <a:r>
              <a:rPr lang="en-US" sz="2000" dirty="0" smtClean="0">
                <a:solidFill>
                  <a:srgbClr val="C00000"/>
                </a:solidFill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</a:rPr>
              <a:t>nutikellad</a:t>
            </a:r>
            <a:r>
              <a:rPr lang="en-US" sz="2000" dirty="0" smtClean="0">
                <a:solidFill>
                  <a:srgbClr val="C00000"/>
                </a:solidFill>
              </a:rPr>
              <a:t>. </a:t>
            </a:r>
            <a:r>
              <a:rPr lang="en-US" sz="2000" dirty="0" err="1">
                <a:solidFill>
                  <a:srgbClr val="C00000"/>
                </a:solidFill>
              </a:rPr>
              <a:t>f</a:t>
            </a:r>
            <a:r>
              <a:rPr lang="en-US" sz="2000" dirty="0" err="1" smtClean="0">
                <a:solidFill>
                  <a:srgbClr val="C00000"/>
                </a:solidFill>
              </a:rPr>
              <a:t>oto</a:t>
            </a:r>
            <a:r>
              <a:rPr lang="en-US" sz="2000" dirty="0" smtClean="0">
                <a:solidFill>
                  <a:srgbClr val="C00000"/>
                </a:solidFill>
              </a:rPr>
              <a:t>- </a:t>
            </a:r>
            <a:r>
              <a:rPr lang="en-US" sz="2000" dirty="0" err="1" smtClean="0">
                <a:solidFill>
                  <a:srgbClr val="C00000"/>
                </a:solidFill>
              </a:rPr>
              <a:t>ja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videokaamerad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t-EE" sz="2000" dirty="0" smtClean="0">
                <a:solidFill>
                  <a:srgbClr val="C00000"/>
                </a:solidFill>
              </a:rPr>
              <a:t>) 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INFOVAHETUS: koduleht,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t-EE" sz="2000" dirty="0" smtClean="0">
                <a:solidFill>
                  <a:srgbClr val="C00000"/>
                </a:solidFill>
              </a:rPr>
              <a:t>Google-kalender, FB, blogi, klasside pilvekeskkonnad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TUNNIVÄLINE TEGEVUS: digi-lahenduste kasutamine õpilasüritustel, </a:t>
            </a:r>
            <a:r>
              <a:rPr lang="en-US" sz="2000" dirty="0" err="1" smtClean="0">
                <a:solidFill>
                  <a:srgbClr val="C00000"/>
                </a:solidFill>
              </a:rPr>
              <a:t>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filmid</a:t>
            </a:r>
            <a:endParaRPr lang="et-EE" sz="2000" dirty="0" smtClean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09" y="624110"/>
            <a:ext cx="9730403" cy="1382111"/>
          </a:xfrm>
        </p:spPr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rgbClr val="C00000"/>
                </a:solidFill>
              </a:rPr>
              <a:t>Sotsiaalne ja kodanikupädevus.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Suhtluspädevus.</a:t>
            </a:r>
            <a:r>
              <a:rPr lang="et-EE" dirty="0" smtClean="0">
                <a:solidFill>
                  <a:srgbClr val="C00000"/>
                </a:solidFill>
              </a:rPr>
              <a:t> </a:t>
            </a:r>
            <a:r>
              <a:rPr lang="et-EE" b="1" dirty="0" smtClean="0">
                <a:solidFill>
                  <a:srgbClr val="C00000"/>
                </a:solidFill>
              </a:rPr>
              <a:t/>
            </a:r>
            <a:br>
              <a:rPr lang="et-EE" b="1" dirty="0" smtClean="0">
                <a:solidFill>
                  <a:srgbClr val="C00000"/>
                </a:solidFill>
              </a:rPr>
            </a:b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3516" y="2265529"/>
            <a:ext cx="9703559" cy="4490114"/>
          </a:xfrm>
        </p:spPr>
        <p:txBody>
          <a:bodyPr>
            <a:normAutofit/>
          </a:bodyPr>
          <a:lstStyle/>
          <a:p>
            <a:r>
              <a:rPr lang="et-EE" sz="2000" dirty="0" smtClean="0">
                <a:solidFill>
                  <a:schemeClr val="tx1"/>
                </a:solidFill>
              </a:rPr>
              <a:t>Õppimise psühholoogiliseks aluseks on kogemus, mille õpilane omandab vastastikuses toimes füüsilise, vaimse ja sotsiaalse keskkonnaga (</a:t>
            </a:r>
            <a:r>
              <a:rPr lang="et-EE" sz="2000" dirty="0" err="1" smtClean="0">
                <a:solidFill>
                  <a:schemeClr val="tx1"/>
                </a:solidFill>
              </a:rPr>
              <a:t>Prõk</a:t>
            </a:r>
            <a:r>
              <a:rPr lang="et-EE" sz="2000" dirty="0" smtClean="0">
                <a:solidFill>
                  <a:schemeClr val="tx1"/>
                </a:solidFill>
              </a:rPr>
              <a:t> 2014)</a:t>
            </a:r>
          </a:p>
          <a:p>
            <a:pPr lvl="1"/>
            <a:r>
              <a:rPr lang="et-EE" sz="1800" dirty="0" smtClean="0">
                <a:solidFill>
                  <a:schemeClr val="tx1"/>
                </a:solidFill>
              </a:rPr>
              <a:t>Rühmapõhine õpe, rühmatöö, meeskonnatöö</a:t>
            </a:r>
          </a:p>
          <a:p>
            <a:pPr lvl="1"/>
            <a:r>
              <a:rPr lang="et-EE" sz="1800" dirty="0" smtClean="0">
                <a:solidFill>
                  <a:schemeClr val="tx1"/>
                </a:solidFill>
              </a:rPr>
              <a:t>Õpilaste vaheline suhtlus tunnis, hinnangute ja tagasiside andmine </a:t>
            </a:r>
          </a:p>
          <a:p>
            <a:pPr lvl="1"/>
            <a:r>
              <a:rPr lang="et-EE" sz="1800" dirty="0" smtClean="0">
                <a:solidFill>
                  <a:schemeClr val="tx1"/>
                </a:solidFill>
              </a:rPr>
              <a:t>Füüsilise keskkonna (nt klassiruumi) mööbli paigutus selliselt, et õpilased saavad üksteist näha, omavahel suhelda.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t-EE" sz="2000" dirty="0">
                <a:solidFill>
                  <a:srgbClr val="C00000"/>
                </a:solidFill>
              </a:rPr>
              <a:t>SUHTLEMINE TUNNIS, KAASLASTEGA, ÕPETAJATEGA. TUGISÜSTEEMI (PSÜHHOLOOG, SOTS PEDAGOOG, KLASSIJUHATAJA) OLEMASOLU, OSKUS JA VÕIMALUS ABI KÜSIDA, SOTSIAALSETE OSKUSTE ARENDAMISE RÜHM</a:t>
            </a:r>
          </a:p>
          <a:p>
            <a:pPr marL="0" indent="0">
              <a:buNone/>
            </a:pPr>
            <a:r>
              <a:rPr lang="et-EE" sz="2000" dirty="0">
                <a:solidFill>
                  <a:srgbClr val="C00000"/>
                </a:solidFill>
              </a:rPr>
              <a:t>OLLA OTSUSTAJA ÕPILASESINDUSE LIIKMENA, OSALEDA ÜRITUSTE KORRALDAMISES, OLLA MEESKONNA OSA. ERINEVA VANUSEGA ÕPILASTE KOOSTÖÖ</a:t>
            </a:r>
            <a:endParaRPr lang="et-EE" sz="1800" dirty="0" smtClean="0">
              <a:solidFill>
                <a:schemeClr val="tx1"/>
              </a:solidFill>
            </a:endParaRPr>
          </a:p>
          <a:p>
            <a:endParaRPr lang="et-EE" sz="2000" dirty="0" smtClean="0">
              <a:solidFill>
                <a:srgbClr val="C00000"/>
              </a:solidFill>
            </a:endParaRPr>
          </a:p>
          <a:p>
            <a:endParaRPr lang="et-EE" sz="20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8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09" y="624110"/>
            <a:ext cx="9730403" cy="1382111"/>
          </a:xfrm>
        </p:spPr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rgbClr val="C00000"/>
                </a:solidFill>
              </a:rPr>
              <a:t>Sotsiaalne ja kodanikupädevus.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dirty="0" smtClean="0">
                <a:solidFill>
                  <a:srgbClr val="C00000"/>
                </a:solidFill>
              </a:rPr>
              <a:t>Suhtluspädevus. </a:t>
            </a:r>
            <a:br>
              <a:rPr lang="et-EE" dirty="0" smtClean="0">
                <a:solidFill>
                  <a:srgbClr val="C00000"/>
                </a:solidFill>
              </a:rPr>
            </a:br>
            <a:r>
              <a:rPr lang="et-EE" dirty="0" smtClean="0">
                <a:solidFill>
                  <a:srgbClr val="C00000"/>
                </a:solidFill>
              </a:rPr>
              <a:t>Enesemääratluspädevus</a:t>
            </a:r>
            <a:r>
              <a:rPr lang="et-EE" b="1" dirty="0" smtClean="0">
                <a:solidFill>
                  <a:srgbClr val="C00000"/>
                </a:solidFill>
              </a:rPr>
              <a:t/>
            </a:r>
            <a:br>
              <a:rPr lang="et-EE" b="1" dirty="0" smtClean="0">
                <a:solidFill>
                  <a:srgbClr val="C00000"/>
                </a:solidFill>
              </a:rPr>
            </a:b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3516" y="2514599"/>
            <a:ext cx="9703559" cy="3917373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t-EE" sz="4000" dirty="0" smtClean="0">
                <a:solidFill>
                  <a:schemeClr val="tx1"/>
                </a:solidFill>
              </a:rPr>
              <a:t>Oskust ennast väljendada, juhtida, kehtestada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4000" dirty="0" smtClean="0">
                <a:solidFill>
                  <a:schemeClr val="tx1"/>
                </a:solidFill>
              </a:rPr>
              <a:t>Loovalt ja kriitiliselt mõelda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4000" dirty="0" smtClean="0">
                <a:solidFill>
                  <a:schemeClr val="tx1"/>
                </a:solidFill>
              </a:rPr>
              <a:t>Olla eestvedaja ja võtta riske, väärtustada mitmekesisust ja koostööd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4000" dirty="0" smtClean="0">
                <a:solidFill>
                  <a:schemeClr val="tx1"/>
                </a:solidFill>
              </a:rPr>
              <a:t>Tulla toime ebamäärasusega ja ebaõnnestumisega </a:t>
            </a:r>
            <a:endParaRPr lang="en-US" sz="4000" dirty="0" smtClean="0">
              <a:solidFill>
                <a:schemeClr val="tx1"/>
              </a:solidFill>
            </a:endParaRPr>
          </a:p>
          <a:p>
            <a:pPr lvl="1"/>
            <a:r>
              <a:rPr lang="et-EE" sz="4000" dirty="0" smtClean="0"/>
              <a:t>Õpilaste </a:t>
            </a:r>
            <a:r>
              <a:rPr lang="et-EE" sz="4000" dirty="0"/>
              <a:t>kaasamine ürituste planeerimisse, läbiviimisesse, analüüsimisse</a:t>
            </a:r>
          </a:p>
          <a:p>
            <a:pPr lvl="1"/>
            <a:r>
              <a:rPr lang="et-EE" sz="4000" dirty="0">
                <a:solidFill>
                  <a:schemeClr val="tx1"/>
                </a:solidFill>
              </a:rPr>
              <a:t>Valmistumine esinemiseks/võistluseks: valik, (pähe)õppimine, harjutamine/treenimine, eneseületamine, esinemisjulgus</a:t>
            </a:r>
            <a:endParaRPr lang="et-EE" sz="4000" dirty="0"/>
          </a:p>
          <a:p>
            <a:pPr lvl="1"/>
            <a:r>
              <a:rPr lang="et-EE" sz="4000" dirty="0">
                <a:solidFill>
                  <a:schemeClr val="accent1"/>
                </a:solidFill>
              </a:rPr>
              <a:t>KONTSERTETENDUS ORHIDEE EMALE, KEVADKONTSERT, KIRIKUKONTSERT, VÕÕRKEELTE KONTSERT, ÕPILASTÖÖDE NÄITUSED, JÕULUPEOD, SÕBRAPÄEV,  PLAYBOX, ARTE TANTS,  ETLEMIS- JA </a:t>
            </a:r>
            <a:r>
              <a:rPr lang="et-EE" sz="4000" dirty="0" smtClean="0">
                <a:solidFill>
                  <a:schemeClr val="accent1"/>
                </a:solidFill>
              </a:rPr>
              <a:t>SPORDIVÕISTLUSED</a:t>
            </a:r>
            <a:endParaRPr lang="en-US" sz="4000" dirty="0" smtClean="0">
              <a:solidFill>
                <a:schemeClr val="accent1"/>
              </a:solidFill>
            </a:endParaRPr>
          </a:p>
          <a:p>
            <a:pPr lvl="1"/>
            <a:r>
              <a:rPr lang="en-US" sz="4000" dirty="0" smtClean="0">
                <a:solidFill>
                  <a:schemeClr val="accent1"/>
                </a:solidFill>
              </a:rPr>
              <a:t>AJALOOKUU,  KODANIKUPÄEV, EMAKEELEPÄEV, RAHVAKALENDRI TÄHTPÄEVADE TÄHISTAMINE</a:t>
            </a:r>
            <a:endParaRPr lang="et-EE" sz="4000" dirty="0">
              <a:solidFill>
                <a:schemeClr val="accent1"/>
              </a:solidFill>
            </a:endParaRPr>
          </a:p>
          <a:p>
            <a:pPr lvl="1"/>
            <a:r>
              <a:rPr lang="et-EE" sz="4000" dirty="0" smtClean="0">
                <a:solidFill>
                  <a:srgbClr val="C00000"/>
                </a:solidFill>
              </a:rPr>
              <a:t>LAULUKOORID </a:t>
            </a:r>
            <a:r>
              <a:rPr lang="et-EE" sz="4000" dirty="0">
                <a:solidFill>
                  <a:srgbClr val="C00000"/>
                </a:solidFill>
              </a:rPr>
              <a:t>JA ANSAMBLID, KERAAMIKA- , TANTSU-, NUPUTAMISMÄNGUDE, ROBOOTIKA, MEISTERDAMISE, KERGEJÕUSTIKU, KORVPALLI, </a:t>
            </a:r>
            <a:r>
              <a:rPr lang="et-EE" sz="4000" dirty="0" smtClean="0">
                <a:solidFill>
                  <a:srgbClr val="C00000"/>
                </a:solidFill>
              </a:rPr>
              <a:t>UJUMISRING</a:t>
            </a:r>
            <a:endParaRPr lang="et-EE" sz="2000" dirty="0" smtClean="0">
              <a:solidFill>
                <a:schemeClr val="tx1"/>
              </a:solidFill>
            </a:endParaRPr>
          </a:p>
          <a:p>
            <a:endParaRPr lang="et-EE" sz="20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09" y="624110"/>
            <a:ext cx="9730403" cy="1382111"/>
          </a:xfrm>
        </p:spPr>
        <p:txBody>
          <a:bodyPr>
            <a:normAutofit/>
          </a:bodyPr>
          <a:lstStyle/>
          <a:p>
            <a:r>
              <a:rPr lang="et-EE" b="1" dirty="0" smtClean="0">
                <a:solidFill>
                  <a:srgbClr val="C00000"/>
                </a:solidFill>
              </a:rPr>
              <a:t>Enesemääratluspädevus</a:t>
            </a:r>
            <a:br>
              <a:rPr lang="et-EE" b="1" dirty="0" smtClean="0">
                <a:solidFill>
                  <a:srgbClr val="C00000"/>
                </a:solidFill>
              </a:rPr>
            </a:b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3516" y="2514599"/>
            <a:ext cx="9703559" cy="4241043"/>
          </a:xfrm>
        </p:spPr>
        <p:txBody>
          <a:bodyPr>
            <a:normAutofit/>
          </a:bodyPr>
          <a:lstStyle/>
          <a:p>
            <a:r>
              <a:rPr lang="et-EE" sz="2000" dirty="0" smtClean="0">
                <a:solidFill>
                  <a:schemeClr val="tx1"/>
                </a:solidFill>
              </a:rPr>
              <a:t>Suutlikkus mõista ja hinnata iseennast, oma nõrku ja tugevaid külgi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Analüüsida oma käitumist erinevates olukordades</a:t>
            </a:r>
          </a:p>
          <a:p>
            <a:r>
              <a:rPr lang="et-EE" sz="2000" dirty="0" smtClean="0">
                <a:solidFill>
                  <a:schemeClr val="tx1"/>
                </a:solidFill>
              </a:rPr>
              <a:t>Käituda ohutult ja järgida tervislikke eluviise; lahendada suhtlemisprobleeme</a:t>
            </a:r>
            <a:endParaRPr lang="et-EE" sz="2000" dirty="0">
              <a:solidFill>
                <a:schemeClr val="tx1"/>
              </a:solidFill>
            </a:endParaRPr>
          </a:p>
          <a:p>
            <a:r>
              <a:rPr lang="et-EE" sz="2000" dirty="0" smtClean="0">
                <a:solidFill>
                  <a:srgbClr val="C00000"/>
                </a:solidFill>
              </a:rPr>
              <a:t>SUHTLEMINE TUNNIS, KAASLASTEGA, ÕPETAJATEGA. TUGISÜSTEEMI (PSÜHHOLOOG, SOTS PEDAGOOG, KLASSIJUHATAJA) OLEMASOLU, OSKUS JA VÕIMALUS ABI KÜSIDA, SOTSIAALSETE OSKUSTE ARENDAMISE RÜHM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OLLA OTSUSTAJA ÕPILASESINDUSE LIIKMENA, OSALEDA ÜRITUSTE KORRALDAMISES, OLLA MEESKONNA OSA. ERINEVA VANUSEGA ÕPILASTE KOOSTÖÖ </a:t>
            </a:r>
          </a:p>
          <a:p>
            <a:r>
              <a:rPr lang="et-EE" sz="2000" dirty="0" smtClean="0">
                <a:solidFill>
                  <a:srgbClr val="C00000"/>
                </a:solidFill>
              </a:rPr>
              <a:t>OLEME „KIUSAMISEST VABAKS KOOL JA LASTEAED“ PILOOTKOOL</a:t>
            </a:r>
          </a:p>
          <a:p>
            <a:endParaRPr lang="et-EE" sz="2000" dirty="0" smtClean="0">
              <a:solidFill>
                <a:srgbClr val="C00000"/>
              </a:solidFill>
            </a:endParaRPr>
          </a:p>
          <a:p>
            <a:endParaRPr lang="et-EE" sz="2000" dirty="0" smtClean="0">
              <a:solidFill>
                <a:schemeClr val="tx1"/>
              </a:solidFill>
            </a:endParaRPr>
          </a:p>
          <a:p>
            <a:endParaRPr lang="et-EE" sz="20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Kuidas õpilaste 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tulemusi mõõta? </a:t>
            </a:r>
            <a:r>
              <a:rPr lang="en-US" sz="1400" b="1" dirty="0" smtClean="0">
                <a:solidFill>
                  <a:srgbClr val="C00000"/>
                </a:solidFill>
              </a:rPr>
              <a:t>(</a:t>
            </a:r>
            <a:r>
              <a:rPr lang="en-US" sz="1400" b="1" dirty="0" err="1" smtClean="0">
                <a:solidFill>
                  <a:srgbClr val="C00000"/>
                </a:solidFill>
              </a:rPr>
              <a:t>Arro</a:t>
            </a:r>
            <a:r>
              <a:rPr lang="en-US" sz="1400" b="1" dirty="0" smtClean="0">
                <a:solidFill>
                  <a:srgbClr val="C00000"/>
                </a:solidFill>
              </a:rPr>
              <a:t>, Malleus, </a:t>
            </a:r>
            <a:r>
              <a:rPr lang="en-US" sz="1400" b="1" dirty="0" err="1" smtClean="0">
                <a:solidFill>
                  <a:srgbClr val="C00000"/>
                </a:solidFill>
              </a:rPr>
              <a:t>Aus</a:t>
            </a:r>
            <a:r>
              <a:rPr lang="en-US" sz="1400" b="1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2119746" y="2060864"/>
            <a:ext cx="9486900" cy="42983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 </a:t>
            </a:r>
            <a:r>
              <a:rPr lang="et-EE" dirty="0" smtClean="0"/>
              <a:t>Üldpädevuste tasand- keerukas otseselt mõõta; selle tasandi mõtestus üldsõnaline</a:t>
            </a:r>
          </a:p>
          <a:p>
            <a:pPr marL="0" indent="0">
              <a:buNone/>
            </a:pPr>
            <a:r>
              <a:rPr lang="et-EE" dirty="0" smtClean="0"/>
              <a:t>II</a:t>
            </a:r>
            <a:r>
              <a:rPr lang="en-US" dirty="0" smtClean="0"/>
              <a:t> </a:t>
            </a:r>
            <a:r>
              <a:rPr lang="et-EE" dirty="0" smtClean="0"/>
              <a:t>Pädevuste komponentide tasand – saame öelda, kuidas neid mõõta ja nende arengut toetada.</a:t>
            </a:r>
          </a:p>
          <a:p>
            <a:pPr marL="0" indent="0">
              <a:buNone/>
            </a:pPr>
            <a:r>
              <a:rPr lang="et-EE" dirty="0" smtClean="0"/>
              <a:t>III Nn baasprotsesside tasand – kõigi üldpädevuste ja nende komponentide alus – eeldus keerukamateks protsessideks/ oskusteks konkreetsetes valdkondades. Saame mõõta ja arendada. Siit tasub otsida probleemi, kui II tasandi oskused ei suju.</a:t>
            </a:r>
          </a:p>
          <a:p>
            <a:pPr>
              <a:buFont typeface="Wingdings" pitchFamily="2" charset="2"/>
              <a:buChar char="§"/>
            </a:pPr>
            <a:r>
              <a:rPr lang="et-EE" dirty="0" smtClean="0"/>
              <a:t>	Tunnetusprotsessid, eksekutiivsed funktsioonid (töömälu, kognitiivne paindlikkus, ümberlülituvus, planeerimine, probleemilahendus</a:t>
            </a:r>
          </a:p>
          <a:p>
            <a:pPr>
              <a:buFont typeface="Wingdings" pitchFamily="2" charset="2"/>
              <a:buChar char="§"/>
            </a:pPr>
            <a:r>
              <a:rPr lang="et-EE" dirty="0" smtClean="0"/>
              <a:t>Autonoomse motivatsiooni toetamine, psühholoogilised baasvajadused, saavutusorientatsioonid</a:t>
            </a:r>
          </a:p>
          <a:p>
            <a:pPr>
              <a:buFont typeface="Wingdings" pitchFamily="2" charset="2"/>
              <a:buChar char="§"/>
            </a:pPr>
            <a:r>
              <a:rPr lang="et-EE" dirty="0" smtClean="0"/>
              <a:t>Uskumused teadmiste, õppimise ja võimete olemuse kohta.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MÕTESTA &gt; ANALÜÜSI JA MÄÄRATLE &gt; HINDA &gt; ARENDA</a:t>
            </a:r>
            <a:endParaRPr lang="et-EE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22319" y="624110"/>
            <a:ext cx="9582294" cy="128089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M</a:t>
            </a:r>
            <a:r>
              <a:rPr lang="et-EE" sz="3200" b="1" dirty="0" smtClean="0">
                <a:solidFill>
                  <a:srgbClr val="C00000"/>
                </a:solidFill>
              </a:rPr>
              <a:t>ida </a:t>
            </a:r>
            <a:r>
              <a:rPr lang="en-US" sz="3200" b="1" dirty="0" err="1" smtClean="0">
                <a:solidFill>
                  <a:srgbClr val="C00000"/>
                </a:solidFill>
              </a:rPr>
              <a:t>kool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saab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teha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err="1" smtClean="0">
                <a:solidFill>
                  <a:srgbClr val="C00000"/>
                </a:solidFill>
              </a:rPr>
              <a:t>üldpädevuste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t-EE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kujundamiseks</a:t>
            </a:r>
            <a:r>
              <a:rPr lang="en-US" sz="3200" b="1" dirty="0" smtClean="0">
                <a:solidFill>
                  <a:srgbClr val="C00000"/>
                </a:solidFill>
              </a:rPr>
              <a:t>? </a:t>
            </a:r>
            <a:r>
              <a:rPr lang="en-US" sz="1400" b="1" dirty="0" smtClean="0">
                <a:solidFill>
                  <a:srgbClr val="C00000"/>
                </a:solidFill>
              </a:rPr>
              <a:t>(P. </a:t>
            </a:r>
            <a:r>
              <a:rPr lang="en-US" sz="1400" b="1" dirty="0" err="1" smtClean="0">
                <a:solidFill>
                  <a:srgbClr val="C00000"/>
                </a:solidFill>
              </a:rPr>
              <a:t>Liblik</a:t>
            </a:r>
            <a:r>
              <a:rPr lang="en-US" sz="1400" b="1" dirty="0" smtClean="0">
                <a:solidFill>
                  <a:srgbClr val="C00000"/>
                </a:solidFill>
              </a:rPr>
              <a:t>)</a:t>
            </a:r>
            <a:endParaRPr lang="et-EE" sz="1400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Arutada</a:t>
            </a:r>
            <a:r>
              <a:rPr lang="en-US" dirty="0" smtClean="0"/>
              <a:t> </a:t>
            </a:r>
            <a:r>
              <a:rPr lang="en-US" dirty="0" err="1" smtClean="0"/>
              <a:t>läbi</a:t>
            </a:r>
            <a:r>
              <a:rPr lang="en-US" dirty="0" smtClean="0"/>
              <a:t> </a:t>
            </a:r>
            <a:r>
              <a:rPr lang="en-US" dirty="0" err="1" smtClean="0"/>
              <a:t>koostöös</a:t>
            </a:r>
            <a:r>
              <a:rPr lang="en-US" dirty="0" smtClean="0"/>
              <a:t> </a:t>
            </a:r>
            <a:r>
              <a:rPr lang="en-US" dirty="0" err="1" smtClean="0"/>
              <a:t>huvirühmadega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Missuguste</a:t>
            </a:r>
            <a:r>
              <a:rPr lang="en-US" dirty="0" smtClean="0"/>
              <a:t> </a:t>
            </a:r>
            <a:r>
              <a:rPr lang="en-US" dirty="0" err="1" smtClean="0"/>
              <a:t>teadmiste</a:t>
            </a:r>
            <a:r>
              <a:rPr lang="en-US" dirty="0" smtClean="0"/>
              <a:t>, </a:t>
            </a:r>
            <a:r>
              <a:rPr lang="en-US" dirty="0" err="1" smtClean="0"/>
              <a:t>oskuste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väärtushoiakutega</a:t>
            </a:r>
            <a:r>
              <a:rPr lang="en-US" dirty="0" smtClean="0"/>
              <a:t> on </a:t>
            </a:r>
            <a:r>
              <a:rPr lang="en-US" dirty="0" err="1" smtClean="0"/>
              <a:t>noored</a:t>
            </a:r>
            <a:r>
              <a:rPr lang="en-US" dirty="0" smtClean="0"/>
              <a:t>, </a:t>
            </a:r>
            <a:r>
              <a:rPr lang="en-US" dirty="0" err="1" smtClean="0"/>
              <a:t>kes</a:t>
            </a:r>
            <a:r>
              <a:rPr lang="en-US" dirty="0" smtClean="0"/>
              <a:t> </a:t>
            </a:r>
            <a:r>
              <a:rPr lang="en-US" dirty="0" err="1" smtClean="0"/>
              <a:t>kooli</a:t>
            </a:r>
            <a:r>
              <a:rPr lang="en-US" dirty="0" smtClean="0"/>
              <a:t> </a:t>
            </a:r>
            <a:r>
              <a:rPr lang="en-US" dirty="0" err="1" smtClean="0"/>
              <a:t>lõpetavad</a:t>
            </a:r>
            <a:r>
              <a:rPr lang="en-US" dirty="0" smtClean="0"/>
              <a:t>;’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kooli</a:t>
            </a:r>
            <a:r>
              <a:rPr lang="en-US" dirty="0" smtClean="0"/>
              <a:t> </a:t>
            </a:r>
            <a:r>
              <a:rPr lang="en-US" dirty="0" err="1" smtClean="0"/>
              <a:t>lõpetanutel</a:t>
            </a:r>
            <a:r>
              <a:rPr lang="en-US" dirty="0" smtClean="0"/>
              <a:t> on </a:t>
            </a:r>
            <a:r>
              <a:rPr lang="en-US" dirty="0" err="1" smtClean="0"/>
              <a:t>valmisolek</a:t>
            </a:r>
            <a:r>
              <a:rPr lang="en-US" dirty="0" smtClean="0"/>
              <a:t> </a:t>
            </a:r>
            <a:r>
              <a:rPr lang="en-US" dirty="0" err="1" smtClean="0"/>
              <a:t>õppida</a:t>
            </a:r>
            <a:r>
              <a:rPr lang="en-US" dirty="0" smtClean="0"/>
              <a:t> </a:t>
            </a:r>
            <a:r>
              <a:rPr lang="en-US" dirty="0" err="1" smtClean="0"/>
              <a:t>kogu</a:t>
            </a:r>
            <a:r>
              <a:rPr lang="en-US" dirty="0" smtClean="0"/>
              <a:t> </a:t>
            </a:r>
            <a:r>
              <a:rPr lang="en-US" dirty="0" err="1" smtClean="0"/>
              <a:t>elu</a:t>
            </a:r>
            <a:r>
              <a:rPr lang="en-US" dirty="0" smtClean="0"/>
              <a:t>, </a:t>
            </a:r>
            <a:r>
              <a:rPr lang="en-US" dirty="0" err="1" smtClean="0"/>
              <a:t>soov</a:t>
            </a:r>
            <a:r>
              <a:rPr lang="en-US" dirty="0" smtClean="0"/>
              <a:t> </a:t>
            </a:r>
            <a:r>
              <a:rPr lang="en-US" dirty="0" err="1" smtClean="0"/>
              <a:t>omandada</a:t>
            </a:r>
            <a:r>
              <a:rPr lang="en-US" dirty="0" smtClean="0"/>
              <a:t> </a:t>
            </a:r>
            <a:r>
              <a:rPr lang="en-US" dirty="0" err="1" smtClean="0"/>
              <a:t>uusi</a:t>
            </a:r>
            <a:r>
              <a:rPr lang="en-US" dirty="0" smtClean="0"/>
              <a:t> </a:t>
            </a:r>
            <a:r>
              <a:rPr lang="en-US" dirty="0" err="1" smtClean="0"/>
              <a:t>teadmisi</a:t>
            </a:r>
            <a:r>
              <a:rPr lang="en-US" dirty="0" smtClean="0"/>
              <a:t>, </a:t>
            </a:r>
            <a:r>
              <a:rPr lang="en-US" dirty="0" err="1" smtClean="0"/>
              <a:t>motivatsioon</a:t>
            </a:r>
            <a:r>
              <a:rPr lang="en-US" dirty="0" smtClean="0"/>
              <a:t> olla </a:t>
            </a:r>
            <a:r>
              <a:rPr lang="en-US" dirty="0" err="1" smtClean="0"/>
              <a:t>ettevõtlik</a:t>
            </a:r>
            <a:r>
              <a:rPr lang="en-US" dirty="0" smtClean="0"/>
              <a:t>, </a:t>
            </a:r>
            <a:r>
              <a:rPr lang="en-US" dirty="0" err="1" smtClean="0"/>
              <a:t>loov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algatusvõimeline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Arutada</a:t>
            </a:r>
            <a:r>
              <a:rPr lang="en-US" dirty="0" smtClean="0"/>
              <a:t> </a:t>
            </a:r>
            <a:r>
              <a:rPr lang="en-US" dirty="0" err="1" smtClean="0"/>
              <a:t>läbi</a:t>
            </a:r>
            <a:r>
              <a:rPr lang="en-US" dirty="0" smtClean="0"/>
              <a:t> </a:t>
            </a:r>
            <a:r>
              <a:rPr lang="en-US" dirty="0" err="1" smtClean="0"/>
              <a:t>koolisiseselt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Kooli</a:t>
            </a:r>
            <a:r>
              <a:rPr lang="en-US" dirty="0" smtClean="0"/>
              <a:t> </a:t>
            </a:r>
            <a:r>
              <a:rPr lang="en-US" dirty="0" err="1" smtClean="0"/>
              <a:t>õppekavas</a:t>
            </a:r>
            <a:r>
              <a:rPr lang="en-US" dirty="0" smtClean="0"/>
              <a:t> </a:t>
            </a:r>
            <a:r>
              <a:rPr lang="en-US" dirty="0" err="1" smtClean="0"/>
              <a:t>üldpädevuste</a:t>
            </a:r>
            <a:r>
              <a:rPr lang="en-US" dirty="0" smtClean="0"/>
              <a:t> </a:t>
            </a:r>
            <a:r>
              <a:rPr lang="en-US" dirty="0" err="1" smtClean="0"/>
              <a:t>kujundamise</a:t>
            </a:r>
            <a:r>
              <a:rPr lang="en-US" dirty="0" smtClean="0"/>
              <a:t> </a:t>
            </a:r>
            <a:r>
              <a:rPr lang="en-US" dirty="0" err="1" smtClean="0"/>
              <a:t>viisid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jõuda</a:t>
            </a:r>
            <a:r>
              <a:rPr lang="en-US" dirty="0" smtClean="0"/>
              <a:t> </a:t>
            </a:r>
            <a:r>
              <a:rPr lang="en-US" dirty="0" err="1" smtClean="0"/>
              <a:t>selleni</a:t>
            </a:r>
            <a:r>
              <a:rPr lang="en-US" dirty="0" smtClean="0"/>
              <a:t>, et </a:t>
            </a:r>
            <a:r>
              <a:rPr lang="en-US" dirty="0" err="1" smtClean="0"/>
              <a:t>üldpädevuste</a:t>
            </a:r>
            <a:r>
              <a:rPr lang="en-US" dirty="0" smtClean="0"/>
              <a:t> </a:t>
            </a:r>
            <a:r>
              <a:rPr lang="en-US" dirty="0" err="1" smtClean="0"/>
              <a:t>kujunemine</a:t>
            </a:r>
            <a:r>
              <a:rPr lang="en-US" dirty="0" smtClean="0"/>
              <a:t> </a:t>
            </a:r>
            <a:r>
              <a:rPr lang="en-US" dirty="0" err="1" smtClean="0"/>
              <a:t>toimuks</a:t>
            </a:r>
            <a:r>
              <a:rPr lang="en-US" dirty="0" smtClean="0"/>
              <a:t> </a:t>
            </a:r>
            <a:r>
              <a:rPr lang="en-US" dirty="0" err="1" smtClean="0"/>
              <a:t>igas</a:t>
            </a:r>
            <a:r>
              <a:rPr lang="en-US" dirty="0" smtClean="0"/>
              <a:t> </a:t>
            </a:r>
            <a:r>
              <a:rPr lang="en-US" dirty="0" err="1" smtClean="0"/>
              <a:t>tunnis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üritusel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Mida</a:t>
            </a:r>
            <a:r>
              <a:rPr lang="en-US" dirty="0" smtClean="0"/>
              <a:t> </a:t>
            </a:r>
            <a:r>
              <a:rPr lang="en-US" dirty="0" err="1" smtClean="0"/>
              <a:t>oodatakse</a:t>
            </a:r>
            <a:r>
              <a:rPr lang="en-US" dirty="0" smtClean="0"/>
              <a:t> </a:t>
            </a:r>
            <a:r>
              <a:rPr lang="en-US" dirty="0" err="1" smtClean="0"/>
              <a:t>igalt</a:t>
            </a:r>
            <a:r>
              <a:rPr lang="en-US" dirty="0" smtClean="0"/>
              <a:t> </a:t>
            </a:r>
            <a:r>
              <a:rPr lang="en-US" dirty="0" err="1" smtClean="0"/>
              <a:t>õpetajalt</a:t>
            </a:r>
            <a:r>
              <a:rPr lang="en-US" dirty="0" smtClean="0"/>
              <a:t> </a:t>
            </a:r>
            <a:r>
              <a:rPr lang="en-US" dirty="0" err="1" smtClean="0"/>
              <a:t>lisaks</a:t>
            </a:r>
            <a:r>
              <a:rPr lang="en-US" dirty="0" smtClean="0"/>
              <a:t> </a:t>
            </a:r>
            <a:r>
              <a:rPr lang="en-US" dirty="0" err="1" smtClean="0"/>
              <a:t>spetsialistiks</a:t>
            </a:r>
            <a:r>
              <a:rPr lang="en-US" dirty="0" smtClean="0"/>
              <a:t> </a:t>
            </a:r>
            <a:r>
              <a:rPr lang="en-US" dirty="0" err="1" smtClean="0"/>
              <a:t>olemisele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Kuidas</a:t>
            </a:r>
            <a:r>
              <a:rPr lang="en-US" dirty="0" smtClean="0"/>
              <a:t> </a:t>
            </a:r>
            <a:r>
              <a:rPr lang="en-US" dirty="0" err="1" smtClean="0"/>
              <a:t>teavitada</a:t>
            </a:r>
            <a:r>
              <a:rPr lang="en-US" dirty="0" smtClean="0"/>
              <a:t> </a:t>
            </a:r>
            <a:r>
              <a:rPr lang="en-US" dirty="0" err="1" smtClean="0"/>
              <a:t>kooli</a:t>
            </a:r>
            <a:r>
              <a:rPr lang="en-US" dirty="0" smtClean="0"/>
              <a:t> </a:t>
            </a:r>
            <a:r>
              <a:rPr lang="en-US" dirty="0" err="1" smtClean="0"/>
              <a:t>tegevustest</a:t>
            </a:r>
            <a:r>
              <a:rPr lang="en-US" dirty="0" smtClean="0"/>
              <a:t> </a:t>
            </a:r>
            <a:r>
              <a:rPr lang="en-US" dirty="0" err="1" smtClean="0"/>
              <a:t>kogukonda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Kuidas kooli tegevuste 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tulemusi mõõta?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2213264" y="1905000"/>
            <a:ext cx="9538854" cy="42879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t-EE" dirty="0" smtClean="0"/>
              <a:t>Digipädevus</a:t>
            </a:r>
          </a:p>
          <a:p>
            <a:pPr>
              <a:buFont typeface="Arial" pitchFamily="34" charset="0"/>
              <a:buChar char="•"/>
            </a:pPr>
            <a:r>
              <a:rPr lang="et-EE" sz="1500" dirty="0" smtClean="0"/>
              <a:t>kooli füüsiline õpikeskkond- digitaristu </a:t>
            </a:r>
            <a:endParaRPr lang="en-US" sz="1500" dirty="0" smtClean="0"/>
          </a:p>
          <a:p>
            <a:pPr>
              <a:buFont typeface="Arial" pitchFamily="34" charset="0"/>
              <a:buChar char="•"/>
            </a:pPr>
            <a:r>
              <a:rPr lang="et-EE" sz="1500" dirty="0" smtClean="0"/>
              <a:t>Õppemeetodite muutus – monitooring, sh tunnivaatlus, tagasisideküsitlused</a:t>
            </a:r>
          </a:p>
          <a:p>
            <a:pPr>
              <a:buFont typeface="Arial" pitchFamily="34" charset="0"/>
              <a:buChar char="•"/>
            </a:pPr>
            <a:r>
              <a:rPr lang="et-EE" sz="1500" dirty="0" smtClean="0"/>
              <a:t>Õpilane – monitooring, sh tunnivaatlus, üritused, tagasisideküsitlused</a:t>
            </a:r>
          </a:p>
          <a:p>
            <a:pPr>
              <a:buFont typeface="Arial" pitchFamily="34" charset="0"/>
              <a:buChar char="•"/>
            </a:pPr>
            <a:r>
              <a:rPr lang="et-EE" sz="1500" dirty="0" smtClean="0"/>
              <a:t>saab hinnata vastavalt (aine) hindamisjuhendile, põhjalikum tagasisidestamine kooliastme lõpul  </a:t>
            </a:r>
          </a:p>
          <a:p>
            <a:pPr marL="0" indent="0">
              <a:buNone/>
            </a:pPr>
            <a:r>
              <a:rPr lang="et-EE" dirty="0" smtClean="0"/>
              <a:t>Õpipädevus + enesemääratluspädevus – edasiõppimine järgmisel haridustasandil, elukestev õpe – koolile kättesaadev info</a:t>
            </a:r>
          </a:p>
          <a:p>
            <a:pPr marL="0" indent="0">
              <a:buNone/>
            </a:pPr>
            <a:r>
              <a:rPr lang="et-EE" dirty="0" smtClean="0"/>
              <a:t>Suhtluspädevus + eelnimetatud – õpilasel ei ole probleemi kaasõpilastega, õpetajatega, õpitulemustega</a:t>
            </a:r>
          </a:p>
          <a:p>
            <a:pPr marL="0" indent="0">
              <a:buNone/>
            </a:pPr>
            <a:r>
              <a:rPr lang="et-EE" dirty="0" smtClean="0"/>
              <a:t>Kultuuri- ja väärtuspädevus – osalemine ja eestvedamine üritustel, õpilasvõistlustel, olümpiaadidel. Lugemus, kultuuri tarbimine. </a:t>
            </a:r>
          </a:p>
          <a:p>
            <a:pPr marL="0" indent="0">
              <a:buNone/>
            </a:pPr>
            <a:r>
              <a:rPr lang="et-EE" dirty="0" smtClean="0"/>
              <a:t>Sotsiaalne ja kodanikupädevus – sõjaväeteenistus, õppima/ tööle asumine/ naasmine Eestisse, kodanikualgatuste toetamine, maailmaharidusega kursis olemine, seaduste, dokumentatsiooniga hakkamasaamine</a:t>
            </a:r>
          </a:p>
          <a:p>
            <a:pPr marL="0" indent="0">
              <a:buNone/>
            </a:pPr>
            <a:r>
              <a:rPr lang="et-EE" dirty="0" smtClean="0"/>
              <a:t>Ettevõtluspädevus –”ellujäämine” muutuvas maailmas, algatusvõime rakendamine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6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153" y="624110"/>
            <a:ext cx="9689460" cy="1280890"/>
          </a:xfrm>
        </p:spPr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ÜLDPÄDEVUSED? nagu JUMAL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17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33984" y="3108009"/>
            <a:ext cx="2597622" cy="146740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Ülioluline õppija arengus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33750" y="3325238"/>
            <a:ext cx="2879678" cy="14787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Muutunud </a:t>
            </a:r>
            <a:endParaRPr lang="et-EE" dirty="0" smtClean="0">
              <a:solidFill>
                <a:srgbClr val="C00000"/>
              </a:solidFill>
            </a:endParaRPr>
          </a:p>
          <a:p>
            <a:pPr algn="ctr"/>
            <a:r>
              <a:rPr lang="et-EE" sz="2400" b="1" dirty="0" smtClean="0">
                <a:solidFill>
                  <a:srgbClr val="C00000"/>
                </a:solidFill>
              </a:rPr>
              <a:t>ÜLD-PÄDEVUSED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246961" y="4804012"/>
            <a:ext cx="2811439" cy="14466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err="1" smtClean="0">
                <a:solidFill>
                  <a:schemeClr val="tx1"/>
                </a:solidFill>
              </a:rPr>
              <a:t>Koosmõjuline</a:t>
            </a:r>
            <a:r>
              <a:rPr lang="et-EE" dirty="0" smtClean="0">
                <a:solidFill>
                  <a:schemeClr val="tx1"/>
                </a:solidFill>
              </a:rPr>
              <a:t>, tulevikku suunatud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79678" y="4804012"/>
            <a:ext cx="3043450" cy="14466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>
                <a:solidFill>
                  <a:schemeClr val="tx1"/>
                </a:solidFill>
              </a:rPr>
              <a:t>Raskesti mõõdetav</a:t>
            </a:r>
          </a:p>
        </p:txBody>
      </p:sp>
      <p:sp>
        <p:nvSpPr>
          <p:cNvPr id="9" name="Oval 8"/>
          <p:cNvSpPr/>
          <p:nvPr/>
        </p:nvSpPr>
        <p:spPr>
          <a:xfrm>
            <a:off x="2238234" y="3108009"/>
            <a:ext cx="2674960" cy="14674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Mittevajalik, keskendume ainele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33750" y="1661346"/>
            <a:ext cx="2879678" cy="14352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err="1" smtClean="0">
                <a:solidFill>
                  <a:schemeClr val="tx1"/>
                </a:solidFill>
              </a:rPr>
              <a:t>Hoomamatu</a:t>
            </a:r>
            <a:r>
              <a:rPr lang="et-EE" dirty="0" smtClean="0">
                <a:solidFill>
                  <a:schemeClr val="tx1"/>
                </a:solidFill>
              </a:rPr>
              <a:t> ja mitmeti tõlgendatav</a:t>
            </a:r>
            <a:endParaRPr lang="et-E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6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Kasutatud allikad 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E</a:t>
            </a:r>
            <a:r>
              <a:rPr lang="et-EE" dirty="0"/>
              <a:t>. </a:t>
            </a:r>
            <a:r>
              <a:rPr lang="et-EE" dirty="0" smtClean="0"/>
              <a:t>Hiiepuu Tänapäevane õppimine ja õpetamine. Muutunud õpikäsitus</a:t>
            </a:r>
          </a:p>
          <a:p>
            <a:pPr marL="0" indent="0">
              <a:buNone/>
            </a:pPr>
            <a:r>
              <a:rPr lang="et-EE" dirty="0" smtClean="0"/>
              <a:t>E. Hiiepuu Väärtuspõhine kool läbi uue õppekava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G. </a:t>
            </a:r>
            <a:r>
              <a:rPr lang="en-US" dirty="0" err="1" smtClean="0"/>
              <a:t>Arro</a:t>
            </a:r>
            <a:r>
              <a:rPr lang="en-US" dirty="0" smtClean="0"/>
              <a:t>, E. Malleus, K.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Üldpädevuste</a:t>
            </a:r>
            <a:r>
              <a:rPr lang="en-US" dirty="0" smtClean="0"/>
              <a:t> </a:t>
            </a:r>
            <a:r>
              <a:rPr lang="en-US" dirty="0" err="1" smtClean="0"/>
              <a:t>mõtestamine</a:t>
            </a:r>
            <a:r>
              <a:rPr lang="en-US" dirty="0" smtClean="0"/>
              <a:t>, </a:t>
            </a:r>
            <a:r>
              <a:rPr lang="en-US" dirty="0" err="1" smtClean="0"/>
              <a:t>hindamine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arendamine</a:t>
            </a:r>
            <a:endParaRPr lang="et-EE" dirty="0" smtClean="0"/>
          </a:p>
          <a:p>
            <a:pPr marL="0" indent="0">
              <a:buNone/>
            </a:pPr>
            <a:r>
              <a:rPr lang="et-EE" dirty="0"/>
              <a:t>LHU Läänemaa Haridusuuendus (E. Hiiepuu, M. Jürimäe, M. </a:t>
            </a:r>
            <a:r>
              <a:rPr lang="et-EE" dirty="0" err="1"/>
              <a:t>Laanpere</a:t>
            </a:r>
            <a:r>
              <a:rPr lang="et-EE" dirty="0" smtClean="0"/>
              <a:t>)</a:t>
            </a:r>
          </a:p>
          <a:p>
            <a:pPr marL="0" indent="0">
              <a:buNone/>
            </a:pPr>
            <a:r>
              <a:rPr lang="et-EE" dirty="0" smtClean="0"/>
              <a:t>P. </a:t>
            </a:r>
            <a:r>
              <a:rPr lang="et-EE" dirty="0" err="1" smtClean="0"/>
              <a:t>Liblik</a:t>
            </a:r>
            <a:r>
              <a:rPr lang="et-EE" dirty="0" smtClean="0"/>
              <a:t> Mida kool saab teha </a:t>
            </a:r>
            <a:r>
              <a:rPr lang="et-EE" dirty="0" err="1" smtClean="0"/>
              <a:t>üldpädevuste</a:t>
            </a:r>
            <a:r>
              <a:rPr lang="et-EE" dirty="0" smtClean="0"/>
              <a:t> arendamisel.</a:t>
            </a:r>
          </a:p>
          <a:p>
            <a:pPr marL="0" indent="0">
              <a:buNone/>
            </a:pPr>
            <a:r>
              <a:rPr lang="et-EE" dirty="0" smtClean="0"/>
              <a:t>T. Saar- Veelmaa Haridusest ja tööõnnest X,Y ja Z põlvkonna valguses</a:t>
            </a: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01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Tänan</a:t>
            </a:r>
            <a:r>
              <a:rPr lang="en-US" dirty="0"/>
              <a:t>!</a:t>
            </a:r>
            <a:endParaRPr lang="et-E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.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6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Üldpädevuste</a:t>
            </a:r>
            <a:r>
              <a:rPr lang="en-US" b="1" dirty="0" smtClean="0">
                <a:solidFill>
                  <a:srgbClr val="C00000"/>
                </a:solidFill>
              </a:rPr>
              <a:t> s</a:t>
            </a:r>
            <a:r>
              <a:rPr lang="et-EE" b="1" dirty="0" smtClean="0">
                <a:solidFill>
                  <a:srgbClr val="C00000"/>
                </a:solidFill>
              </a:rPr>
              <a:t>eos MÕK-iga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170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33984" y="3108009"/>
            <a:ext cx="2597622" cy="146740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ÕPPE SISU, MEETODID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33750" y="3325238"/>
            <a:ext cx="2879678" cy="14787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dirty="0"/>
              <a:t>Muutunud </a:t>
            </a:r>
            <a:r>
              <a:rPr lang="et-EE" dirty="0" smtClean="0">
                <a:solidFill>
                  <a:srgbClr val="C00000"/>
                </a:solidFill>
              </a:rPr>
              <a:t>ÕPILASE ARENG</a:t>
            </a:r>
          </a:p>
          <a:p>
            <a:pPr algn="ctr"/>
            <a:r>
              <a:rPr lang="et-EE" dirty="0" smtClean="0">
                <a:solidFill>
                  <a:srgbClr val="C00000"/>
                </a:solidFill>
              </a:rPr>
              <a:t>ÜLDPÄDEVUSED</a:t>
            </a:r>
            <a:endParaRPr lang="et-EE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246961" y="4804012"/>
            <a:ext cx="2811439" cy="14466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ÕPPE-KORRALDUS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79678" y="4804012"/>
            <a:ext cx="3043450" cy="14466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ÕPETAJA </a:t>
            </a:r>
            <a:r>
              <a:rPr lang="en-US" dirty="0" smtClean="0">
                <a:solidFill>
                  <a:schemeClr val="tx1"/>
                </a:solidFill>
              </a:rPr>
              <a:t>TÖÖ JA </a:t>
            </a:r>
            <a:r>
              <a:rPr lang="et-EE" dirty="0" smtClean="0">
                <a:solidFill>
                  <a:schemeClr val="tx1"/>
                </a:solidFill>
              </a:rPr>
              <a:t>ETTEVALMISTUS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238234" y="3108009"/>
            <a:ext cx="2674960" cy="14674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FÜÜSILI</a:t>
            </a:r>
            <a:r>
              <a:rPr lang="en-US" dirty="0" smtClean="0">
                <a:solidFill>
                  <a:schemeClr val="tx1"/>
                </a:solidFill>
              </a:rPr>
              <a:t>NE</a:t>
            </a:r>
            <a:r>
              <a:rPr lang="et-EE" dirty="0" smtClean="0">
                <a:solidFill>
                  <a:schemeClr val="tx1"/>
                </a:solidFill>
              </a:rPr>
              <a:t> ÕPIKESKKOND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033750" y="1661346"/>
            <a:ext cx="2879678" cy="14352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t-EE" dirty="0" smtClean="0">
                <a:solidFill>
                  <a:schemeClr val="tx1"/>
                </a:solidFill>
              </a:rPr>
              <a:t>KOOLI JUHTIMINE</a:t>
            </a:r>
            <a:endParaRPr lang="et-E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2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Alustades dokumentidest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99023"/>
            <a:ext cx="8915400" cy="4560803"/>
          </a:xfrm>
        </p:spPr>
        <p:txBody>
          <a:bodyPr>
            <a:normAutofit fontScale="70000" lnSpcReduction="20000"/>
          </a:bodyPr>
          <a:lstStyle/>
          <a:p>
            <a:endParaRPr lang="et-EE" sz="2800" dirty="0" smtClean="0"/>
          </a:p>
          <a:p>
            <a:r>
              <a:rPr lang="et-EE" sz="2800" dirty="0" smtClean="0"/>
              <a:t>Kooli õppekavas 2013 on kirjeldatud  </a:t>
            </a:r>
            <a:r>
              <a:rPr lang="et-EE" sz="2800" dirty="0" err="1" smtClean="0"/>
              <a:t>üldpädevuste</a:t>
            </a:r>
            <a:r>
              <a:rPr lang="et-EE" sz="2800" dirty="0" smtClean="0"/>
              <a:t> seos valdkonna-  ja ainepädevustega, nn pädevuste maatriks, aluseks TLÜ väljaanne Õppeasutuse isehindamine.</a:t>
            </a:r>
          </a:p>
          <a:p>
            <a:r>
              <a:rPr lang="et-EE" sz="2800" dirty="0" err="1" smtClean="0"/>
              <a:t>Üldpädevuste</a:t>
            </a:r>
            <a:r>
              <a:rPr lang="et-EE" sz="2800" dirty="0"/>
              <a:t> </a:t>
            </a:r>
            <a:r>
              <a:rPr lang="et-EE" sz="2800" dirty="0" smtClean="0"/>
              <a:t>arendamine näidatud õpetaja töökavas</a:t>
            </a:r>
          </a:p>
          <a:p>
            <a:r>
              <a:rPr lang="et-EE" sz="2800" dirty="0" smtClean="0"/>
              <a:t>Lõiming kirjeldatud ainekavades / õpetaja töökavades </a:t>
            </a:r>
          </a:p>
          <a:p>
            <a:r>
              <a:rPr lang="et-EE" sz="2800" dirty="0" smtClean="0"/>
              <a:t>Huvitegevuse ja tunnivälise ainealase tegevuse plaan on osa kooli </a:t>
            </a:r>
            <a:r>
              <a:rPr lang="et-EE" sz="2800" dirty="0" err="1" smtClean="0"/>
              <a:t>üldtööplaanist</a:t>
            </a:r>
            <a:r>
              <a:rPr lang="et-EE" sz="2800" dirty="0" smtClean="0"/>
              <a:t> </a:t>
            </a:r>
          </a:p>
          <a:p>
            <a:r>
              <a:rPr lang="et-EE" sz="2800" dirty="0"/>
              <a:t>D</a:t>
            </a:r>
            <a:r>
              <a:rPr lang="et-EE" sz="2800" dirty="0" smtClean="0"/>
              <a:t>okumentatsiooni täiendatakse nüüdisaegse õpikäsitluse elluviimiseks, nt digi- arengukava </a:t>
            </a:r>
            <a:endParaRPr lang="en-US" sz="2800" dirty="0" smtClean="0"/>
          </a:p>
          <a:p>
            <a:r>
              <a:rPr lang="et-EE" sz="2800" dirty="0"/>
              <a:t>Digipädevused kirjeldatud ainekavades/ õpetaja </a:t>
            </a:r>
            <a:r>
              <a:rPr lang="et-EE" sz="2800" dirty="0" smtClean="0"/>
              <a:t>töökavades</a:t>
            </a:r>
          </a:p>
          <a:p>
            <a:r>
              <a:rPr lang="et-EE" sz="2800" dirty="0"/>
              <a:t>J</a:t>
            </a:r>
            <a:r>
              <a:rPr lang="et-EE" sz="2800" dirty="0" smtClean="0"/>
              <a:t>uhtimisstruktuuri muutmine – õppetoolid- </a:t>
            </a:r>
            <a:r>
              <a:rPr lang="et-EE" sz="2800" dirty="0"/>
              <a:t>ja dokumentatsiooni täiendamine nüüdisaegse õpikäsitluse elluviimiseks</a:t>
            </a:r>
          </a:p>
          <a:p>
            <a:endParaRPr lang="et-EE" sz="2800" dirty="0"/>
          </a:p>
          <a:p>
            <a:pPr marL="0" indent="0">
              <a:buNone/>
            </a:pPr>
            <a:endParaRPr lang="et-EE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1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rgbClr val="C00000"/>
                </a:solidFill>
              </a:rPr>
              <a:t>Alustades õpetajatest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Kas me oleme pädevad</a:t>
            </a:r>
            <a:br>
              <a:rPr lang="et-EE" dirty="0" smtClean="0"/>
            </a:br>
            <a:r>
              <a:rPr lang="et-EE" dirty="0" smtClean="0"/>
              <a:t>arendama pädevusi?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1999023"/>
            <a:ext cx="9134215" cy="4688380"/>
          </a:xfrm>
        </p:spPr>
        <p:txBody>
          <a:bodyPr>
            <a:normAutofit fontScale="85000" lnSpcReduction="10000"/>
          </a:bodyPr>
          <a:lstStyle/>
          <a:p>
            <a:endParaRPr lang="et-EE" sz="2800" dirty="0"/>
          </a:p>
          <a:p>
            <a:r>
              <a:rPr lang="et-EE" sz="2800" dirty="0" smtClean="0"/>
              <a:t>2013 - ainepõhiste rühmatööde tulemusena  kirjeldatud kooli </a:t>
            </a:r>
            <a:r>
              <a:rPr lang="et-EE" sz="2800" dirty="0"/>
              <a:t>õppekavas </a:t>
            </a:r>
            <a:r>
              <a:rPr lang="et-EE" sz="2800" dirty="0" smtClean="0"/>
              <a:t> </a:t>
            </a:r>
            <a:r>
              <a:rPr lang="et-EE" sz="2800" dirty="0"/>
              <a:t>üldpädevuste seos valdkonna-  ja ainepädevustega, nn pädevuste </a:t>
            </a:r>
            <a:r>
              <a:rPr lang="et-EE" sz="2800" dirty="0" smtClean="0"/>
              <a:t>maatriks </a:t>
            </a:r>
          </a:p>
          <a:p>
            <a:r>
              <a:rPr lang="et-EE" sz="2800" dirty="0" smtClean="0"/>
              <a:t>Üldpädevuste arendamise </a:t>
            </a:r>
            <a:r>
              <a:rPr lang="en-US" sz="2800" dirty="0" err="1" smtClean="0"/>
              <a:t>kirjeldatud</a:t>
            </a:r>
            <a:r>
              <a:rPr lang="en-US" sz="2800" dirty="0" smtClean="0"/>
              <a:t> </a:t>
            </a:r>
            <a:r>
              <a:rPr lang="et-EE" sz="2800" dirty="0" smtClean="0"/>
              <a:t>õpetaja töökavades</a:t>
            </a:r>
          </a:p>
          <a:p>
            <a:r>
              <a:rPr lang="et-EE" sz="2800" dirty="0" smtClean="0"/>
              <a:t>Õpetajakoolituste teemad 2013-2015: väärtuskasvatus, (kujundav) hindamine, </a:t>
            </a:r>
            <a:r>
              <a:rPr lang="et-EE" sz="2800" dirty="0" err="1" smtClean="0"/>
              <a:t>üldpädevused</a:t>
            </a:r>
            <a:r>
              <a:rPr lang="et-EE" sz="2800" dirty="0" smtClean="0"/>
              <a:t>, </a:t>
            </a:r>
          </a:p>
          <a:p>
            <a:r>
              <a:rPr lang="et-EE" sz="2800" dirty="0" smtClean="0"/>
              <a:t>Õpetajakoolituste teemad 2015-2017: tunni eesmärgistamine, õpilase enesehindamine, LAK-õppe, 5-minuti tunnivaatluse, Vaikuse minutite, Mängiva Noore metoodikad</a:t>
            </a:r>
          </a:p>
          <a:p>
            <a:pPr marL="0" indent="0">
              <a:buNone/>
            </a:pPr>
            <a:endParaRPr lang="et-EE" sz="2800" dirty="0"/>
          </a:p>
          <a:p>
            <a:pPr marL="0" indent="0">
              <a:buNone/>
            </a:pPr>
            <a:endParaRPr lang="et-EE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Eesmärgid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t-EE" sz="2800" dirty="0"/>
          </a:p>
          <a:p>
            <a:pPr lvl="0"/>
            <a:r>
              <a:rPr lang="et-EE" sz="2400" b="1" dirty="0"/>
              <a:t>Õpetajate hoiakud </a:t>
            </a:r>
            <a:r>
              <a:rPr lang="et-EE" sz="2400" b="1" dirty="0" err="1" smtClean="0"/>
              <a:t>üldpädevuste</a:t>
            </a:r>
            <a:r>
              <a:rPr lang="et-EE" sz="2400" b="1" dirty="0" smtClean="0"/>
              <a:t> osas on muutunud, see on ainetunni loomulik osa</a:t>
            </a:r>
            <a:endParaRPr lang="et-EE" sz="2400" dirty="0"/>
          </a:p>
          <a:p>
            <a:r>
              <a:rPr lang="et-EE" sz="2400" dirty="0"/>
              <a:t>Õppija on kaasatud otsustamisse ja aktiivsesse õpitegevusse</a:t>
            </a:r>
          </a:p>
          <a:p>
            <a:r>
              <a:rPr lang="et-EE" sz="2400" dirty="0" smtClean="0"/>
              <a:t>Õppija </a:t>
            </a:r>
            <a:r>
              <a:rPr lang="et-EE" sz="2400" dirty="0"/>
              <a:t>teadvustab üldpädevuste olemust ja vajalikkust</a:t>
            </a:r>
          </a:p>
          <a:p>
            <a:r>
              <a:rPr lang="et-EE" sz="2400" dirty="0" smtClean="0"/>
              <a:t>Õpetamismeetodite </a:t>
            </a:r>
            <a:r>
              <a:rPr lang="et-EE" sz="2400" dirty="0"/>
              <a:t>valik on </a:t>
            </a:r>
            <a:r>
              <a:rPr lang="et-EE" sz="2400" dirty="0" smtClean="0"/>
              <a:t>laienenud</a:t>
            </a:r>
          </a:p>
          <a:p>
            <a:r>
              <a:rPr lang="et-EE" sz="2400" dirty="0" smtClean="0"/>
              <a:t>Muutunud </a:t>
            </a:r>
            <a:r>
              <a:rPr lang="et-EE" sz="2400" dirty="0"/>
              <a:t>õpikäsitus on </a:t>
            </a:r>
            <a:r>
              <a:rPr lang="et-EE" sz="2400" dirty="0" smtClean="0"/>
              <a:t>rakendatav</a:t>
            </a:r>
          </a:p>
          <a:p>
            <a:r>
              <a:rPr lang="et-EE" sz="2400" dirty="0" smtClean="0"/>
              <a:t>Ainetunni eesmärgistamisele lisandub </a:t>
            </a:r>
            <a:r>
              <a:rPr lang="et-EE" sz="2400" dirty="0" err="1" smtClean="0"/>
              <a:t>üldpädevuste</a:t>
            </a:r>
            <a:r>
              <a:rPr lang="et-EE" sz="2400" dirty="0" smtClean="0"/>
              <a:t> sõnastamine </a:t>
            </a:r>
            <a:endParaRPr lang="et-EE" sz="2400" dirty="0"/>
          </a:p>
          <a:p>
            <a:endParaRPr lang="et-EE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Mida minu õpilased koolilt 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ootavad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t-EE" dirty="0" smtClean="0"/>
              <a:t>TUGE</a:t>
            </a:r>
          </a:p>
          <a:p>
            <a:r>
              <a:rPr lang="et-EE" dirty="0" smtClean="0"/>
              <a:t>HUVITAVAT TEGEVUST</a:t>
            </a:r>
          </a:p>
          <a:p>
            <a:r>
              <a:rPr lang="et-EE" dirty="0" smtClean="0"/>
              <a:t>PINGEVABA ÕPPIMIST</a:t>
            </a:r>
            <a:endParaRPr lang="en-US" dirty="0" smtClean="0"/>
          </a:p>
          <a:p>
            <a:r>
              <a:rPr lang="et-EE" dirty="0" smtClean="0"/>
              <a:t>TOREDAT SELTSKONDA</a:t>
            </a:r>
          </a:p>
          <a:p>
            <a:r>
              <a:rPr lang="et-EE" dirty="0" smtClean="0"/>
              <a:t>HÄID HINDEID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8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C00000"/>
                </a:solidFill>
              </a:rPr>
              <a:t>Mida minu õpilased koolilt </a:t>
            </a:r>
            <a:br>
              <a:rPr lang="et-EE" b="1" dirty="0" smtClean="0">
                <a:solidFill>
                  <a:srgbClr val="C00000"/>
                </a:solidFill>
              </a:rPr>
            </a:br>
            <a:r>
              <a:rPr lang="et-EE" b="1" dirty="0" smtClean="0">
                <a:solidFill>
                  <a:srgbClr val="C00000"/>
                </a:solidFill>
              </a:rPr>
              <a:t>vajavad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000" dirty="0" smtClean="0"/>
              <a:t>Kooli ülesanne: valmistada õpilased ette kiiresti ja ettearvamatult muutuvaks tulevikuks, kus uued töökohad vajavad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000" dirty="0" smtClean="0"/>
              <a:t>KOHANEMISVÕIME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000" dirty="0"/>
              <a:t> </a:t>
            </a:r>
            <a:r>
              <a:rPr lang="et-EE" sz="2000" dirty="0" smtClean="0"/>
              <a:t>        SOTSIAALSE VASTUTUSE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000" dirty="0" smtClean="0"/>
              <a:t>         ENESEUSALDUSE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000" dirty="0" smtClean="0"/>
              <a:t>         HOOLIVUSE OLEMASOLU,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000" dirty="0" smtClean="0"/>
              <a:t>SOOVI PANUSTADA ÜHISTEGEVUSSE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t-EE" sz="2000" dirty="0" smtClean="0"/>
              <a:t>OSKUST TÖÖTADA MEESKONNAS</a:t>
            </a:r>
            <a:endParaRPr lang="et-EE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754" y="530087"/>
            <a:ext cx="2249858" cy="137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861</TotalTime>
  <Words>1828</Words>
  <Application>Microsoft Office PowerPoint</Application>
  <PresentationFormat>Laiekraan</PresentationFormat>
  <Paragraphs>274</Paragraphs>
  <Slides>31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7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31</vt:i4>
      </vt:variant>
    </vt:vector>
  </HeadingPairs>
  <TitlesOfParts>
    <vt:vector size="39" baseType="lpstr">
      <vt:lpstr>Arial</vt:lpstr>
      <vt:lpstr>Arial Narrow</vt:lpstr>
      <vt:lpstr>Calibri</vt:lpstr>
      <vt:lpstr>Century Gothic</vt:lpstr>
      <vt:lpstr>Times New Roman</vt:lpstr>
      <vt:lpstr>Wingdings</vt:lpstr>
      <vt:lpstr>Wingdings 3</vt:lpstr>
      <vt:lpstr>Wisp</vt:lpstr>
      <vt:lpstr> Üldpädevuste arendamine ainetunnis ja  ainealases tunnivälises tegevuses</vt:lpstr>
      <vt:lpstr>Kool</vt:lpstr>
      <vt:lpstr>ÜLDPÄDEVUSED? nagu JUMAL</vt:lpstr>
      <vt:lpstr>Üldpädevuste seos MÕK-iga</vt:lpstr>
      <vt:lpstr>Alustades dokumentidest</vt:lpstr>
      <vt:lpstr>Alustades õpetajatest Kas me oleme pädevad arendama pädevusi?</vt:lpstr>
      <vt:lpstr>Eesmärgid</vt:lpstr>
      <vt:lpstr>Mida minu õpilased koolilt  ootavad</vt:lpstr>
      <vt:lpstr>Mida minu õpilased koolilt  vajavad</vt:lpstr>
      <vt:lpstr>Tulevikupädevused (Tiina Saar – Veelmaa)</vt:lpstr>
      <vt:lpstr>Hinnatud isikuomadused (kohusetunde asemel) (Tiina Saar – Veelmaa)</vt:lpstr>
      <vt:lpstr>Õnnelikuks tegev (töö)keskkond (Tiina Saar – Veelmaa)</vt:lpstr>
      <vt:lpstr>Muutunud õpikäsitlus (LHU)</vt:lpstr>
      <vt:lpstr>Üldpädevused PRÕK 2014</vt:lpstr>
      <vt:lpstr>Üldpädevused Feldschmidt, Türk 2013</vt:lpstr>
      <vt:lpstr>Õpipädevus.  Enesemääratluspädevus. Kultuuri-ja väärtuspädevus.  1 </vt:lpstr>
      <vt:lpstr>Õpipädevus.  Enesemääratluspädevus. Kultuuri-ja väärtuspädevus.  2 </vt:lpstr>
      <vt:lpstr>Kultuuri-ja väärtuspädevus. Enesemääratluspädevus. Õpipädevus. Suhtluspädevus 1 </vt:lpstr>
      <vt:lpstr>Kultuuri-ja väärtuspädevus. Enesemääratluspädevus. Õpipädevus 2  </vt:lpstr>
      <vt:lpstr>Väärtused</vt:lpstr>
      <vt:lpstr>Matemaatika, loodusteaduste ja tehnoloogia alane pädevus  Digi-pädevus. Ettevõtluspädevus.</vt:lpstr>
      <vt:lpstr>Ettevõtluspädevus. Digi-pädevus.  Matemaatika, loodusteaduste ja tehnoloogia alane pädevus  </vt:lpstr>
      <vt:lpstr>Digi-pädevus.  </vt:lpstr>
      <vt:lpstr>Sotsiaalne ja kodanikupädevus. Suhtluspädevus.  </vt:lpstr>
      <vt:lpstr>Sotsiaalne ja kodanikupädevus. Suhtluspädevus.  Enesemääratluspädevus </vt:lpstr>
      <vt:lpstr>Enesemääratluspädevus </vt:lpstr>
      <vt:lpstr>Kuidas õpilaste  tulemusi mõõta? (Arro, Malleus, Aus) </vt:lpstr>
      <vt:lpstr>Mida kool saab teha  üldpädevuste  kujundamiseks? (P. Liblik)</vt:lpstr>
      <vt:lpstr>Kuidas kooli tegevuste  tulemusi mõõta?</vt:lpstr>
      <vt:lpstr>Kasutatud allikad  </vt:lpstr>
      <vt:lpstr>Tänan!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Parim personaliprojekt haridusasutuses 2016  Koostöine koolikultuuri mõjutamine hoiakute muutumise kaudu.</dc:title>
  <dc:creator>Kasutaja</dc:creator>
  <cp:lastModifiedBy>Priit Kruus</cp:lastModifiedBy>
  <cp:revision>99</cp:revision>
  <dcterms:created xsi:type="dcterms:W3CDTF">2016-11-13T21:51:56Z</dcterms:created>
  <dcterms:modified xsi:type="dcterms:W3CDTF">2017-02-27T22:02:35Z</dcterms:modified>
</cp:coreProperties>
</file>