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89" r:id="rId6"/>
    <p:sldMasterId id="2147483703" r:id="rId7"/>
    <p:sldMasterId id="2147483715" r:id="rId8"/>
    <p:sldMasterId id="2147483742" r:id="rId9"/>
    <p:sldMasterId id="2147483767" r:id="rId10"/>
  </p:sldMasterIdLst>
  <p:notesMasterIdLst>
    <p:notesMasterId r:id="rId43"/>
  </p:notesMasterIdLst>
  <p:handoutMasterIdLst>
    <p:handoutMasterId r:id="rId44"/>
  </p:handoutMasterIdLst>
  <p:sldIdLst>
    <p:sldId id="407" r:id="rId11"/>
    <p:sldId id="438" r:id="rId12"/>
    <p:sldId id="426" r:id="rId13"/>
    <p:sldId id="437" r:id="rId14"/>
    <p:sldId id="441" r:id="rId15"/>
    <p:sldId id="410" r:id="rId16"/>
    <p:sldId id="411" r:id="rId17"/>
    <p:sldId id="412" r:id="rId18"/>
    <p:sldId id="409" r:id="rId19"/>
    <p:sldId id="431" r:id="rId20"/>
    <p:sldId id="420" r:id="rId21"/>
    <p:sldId id="423" r:id="rId22"/>
    <p:sldId id="424" r:id="rId23"/>
    <p:sldId id="422" r:id="rId24"/>
    <p:sldId id="434" r:id="rId25"/>
    <p:sldId id="390" r:id="rId26"/>
    <p:sldId id="432" r:id="rId27"/>
    <p:sldId id="433" r:id="rId28"/>
    <p:sldId id="417" r:id="rId29"/>
    <p:sldId id="415" r:id="rId30"/>
    <p:sldId id="391" r:id="rId31"/>
    <p:sldId id="436" r:id="rId32"/>
    <p:sldId id="394" r:id="rId33"/>
    <p:sldId id="395" r:id="rId34"/>
    <p:sldId id="396" r:id="rId35"/>
    <p:sldId id="397" r:id="rId36"/>
    <p:sldId id="398" r:id="rId37"/>
    <p:sldId id="399" r:id="rId38"/>
    <p:sldId id="400" r:id="rId39"/>
    <p:sldId id="401" r:id="rId40"/>
    <p:sldId id="416" r:id="rId41"/>
    <p:sldId id="440" r:id="rId42"/>
  </p:sldIdLst>
  <p:sldSz cx="8999538" cy="6840538"/>
  <p:notesSz cx="6808788" cy="9940925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dri Maasik" initials="KM" lastIdx="3" clrIdx="0">
    <p:extLst>
      <p:ext uri="{19B8F6BF-5375-455C-9EA6-DF929625EA0E}">
        <p15:presenceInfo xmlns:p15="http://schemas.microsoft.com/office/powerpoint/2012/main" userId="S-1-5-21-891231267-133173067-1598175747-220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80581" autoAdjust="0"/>
  </p:normalViewPr>
  <p:slideViewPr>
    <p:cSldViewPr>
      <p:cViewPr varScale="1">
        <p:scale>
          <a:sx n="73" d="100"/>
          <a:sy n="73" d="100"/>
        </p:scale>
        <p:origin x="1884" y="72"/>
      </p:cViewPr>
      <p:guideLst>
        <p:guide orient="horz" pos="2154"/>
        <p:guide pos="283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7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54821" cy="496718"/>
          </a:xfrm>
          <a:prstGeom prst="rect">
            <a:avLst/>
          </a:prstGeom>
          <a:noFill/>
          <a:ln>
            <a:noFill/>
          </a:ln>
        </p:spPr>
        <p:txBody>
          <a:bodyPr vert="horz" wrap="none" lIns="82556" tIns="41274" rIns="82556" bIns="41274" anchor="t" anchorCtr="0" compatLnSpc="0"/>
          <a:lstStyle/>
          <a:p>
            <a:pPr defTabSz="838725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1300">
              <a:solidFill>
                <a:srgbClr val="000000"/>
              </a:solidFill>
              <a:latin typeface="Roboto Condensed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53941" y="0"/>
            <a:ext cx="2954821" cy="496718"/>
          </a:xfrm>
          <a:prstGeom prst="rect">
            <a:avLst/>
          </a:prstGeom>
          <a:noFill/>
          <a:ln>
            <a:noFill/>
          </a:ln>
        </p:spPr>
        <p:txBody>
          <a:bodyPr vert="horz" wrap="none" lIns="82556" tIns="41274" rIns="82556" bIns="41274" anchor="t" anchorCtr="0" compatLnSpc="0"/>
          <a:lstStyle/>
          <a:p>
            <a:pPr algn="r" defTabSz="838725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1300">
              <a:solidFill>
                <a:srgbClr val="000000"/>
              </a:solidFill>
              <a:latin typeface="Roboto Condensed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444046"/>
            <a:ext cx="2954821" cy="496718"/>
          </a:xfrm>
          <a:prstGeom prst="rect">
            <a:avLst/>
          </a:prstGeom>
          <a:noFill/>
          <a:ln>
            <a:noFill/>
          </a:ln>
        </p:spPr>
        <p:txBody>
          <a:bodyPr vert="horz" wrap="none" lIns="82556" tIns="41274" rIns="82556" bIns="41274" anchor="b" anchorCtr="0" compatLnSpc="0"/>
          <a:lstStyle/>
          <a:p>
            <a:pPr defTabSz="838725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1300">
              <a:solidFill>
                <a:srgbClr val="000000"/>
              </a:solidFill>
              <a:latin typeface="Roboto Condensed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53941" y="9444046"/>
            <a:ext cx="2954821" cy="496718"/>
          </a:xfrm>
          <a:prstGeom prst="rect">
            <a:avLst/>
          </a:prstGeom>
          <a:noFill/>
          <a:ln>
            <a:noFill/>
          </a:ln>
        </p:spPr>
        <p:txBody>
          <a:bodyPr vert="horz" wrap="none" lIns="82556" tIns="41274" rIns="82556" bIns="41274" anchor="b" anchorCtr="0" compatLnSpc="0"/>
          <a:lstStyle/>
          <a:p>
            <a:pPr algn="r" defTabSz="838725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A4CFF4-70A9-4F78-BA7B-8B1830FE0430}" type="slidenum">
              <a:pPr algn="r" defTabSz="838725" hangingPunct="0"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t-EE" sz="1300">
              <a:solidFill>
                <a:srgbClr val="000000"/>
              </a:solidFill>
              <a:latin typeface="Roboto Condensed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9353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755650"/>
            <a:ext cx="4903788" cy="372745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680909" y="4721859"/>
            <a:ext cx="5446940" cy="447316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et-EE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54821" cy="4967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83872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t-EE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3853941" y="0"/>
            <a:ext cx="2954821" cy="4967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83872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t-E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444046"/>
            <a:ext cx="2954821" cy="4967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83872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t-E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53941" y="9444046"/>
            <a:ext cx="2954821" cy="4967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83872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5B1A89E1-568D-4AA6-8700-15F03D2571A7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686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t-EE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5038" y="750888"/>
            <a:ext cx="4875212" cy="370522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4706" y="4693157"/>
            <a:ext cx="5397322" cy="310105"/>
          </a:xfrm>
        </p:spPr>
        <p:txBody>
          <a:bodyPr>
            <a:spAutoFit/>
          </a:bodyPr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81777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75" y="760413"/>
            <a:ext cx="4932363" cy="37496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7162" y="4750724"/>
            <a:ext cx="5497002" cy="310105"/>
          </a:xfrm>
        </p:spPr>
        <p:txBody>
          <a:bodyPr>
            <a:spAutoFit/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28328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6788" y="760413"/>
            <a:ext cx="4932362" cy="37496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7162" y="4750726"/>
            <a:ext cx="5497002" cy="310105"/>
          </a:xfrm>
        </p:spPr>
        <p:txBody>
          <a:bodyPr>
            <a:spAutoFit/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53904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6506">
              <a:defRPr/>
            </a:pPr>
            <a:fld id="{5B1A89E1-568D-4AA6-8700-15F03D2571A7}" type="slidenum">
              <a:rPr lang="et-EE"/>
              <a:pPr defTabSz="846506">
                <a:defRPr/>
              </a:pPr>
              <a:t>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34603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6506">
              <a:defRPr/>
            </a:pPr>
            <a:fld id="{5B1A89E1-568D-4AA6-8700-15F03D2571A7}" type="slidenum">
              <a:rPr lang="et-EE"/>
              <a:pPr defTabSz="846506">
                <a:defRPr/>
              </a:pPr>
              <a:t>23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28962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6506">
              <a:defRPr/>
            </a:pPr>
            <a:fld id="{5B1A89E1-568D-4AA6-8700-15F03D2571A7}" type="slidenum">
              <a:rPr lang="et-EE"/>
              <a:pPr defTabSz="846506">
                <a:defRPr/>
              </a:pPr>
              <a:t>24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38029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7900" indent="-217900" defTabSz="922447">
              <a:defRPr/>
            </a:pP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6506">
              <a:defRPr/>
            </a:pPr>
            <a:fld id="{5B1A89E1-568D-4AA6-8700-15F03D2571A7}" type="slidenum">
              <a:rPr lang="et-EE"/>
              <a:pPr defTabSz="846506">
                <a:defRPr/>
              </a:pPr>
              <a:t>25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61121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9963" y="762000"/>
            <a:ext cx="4940300" cy="3754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84764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9963" y="762000"/>
            <a:ext cx="4940300" cy="3754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46338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9963" y="762000"/>
            <a:ext cx="4940300" cy="3754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7900" indent="-217900" defTabSz="922447">
              <a:defRPr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4669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6506">
              <a:defRPr/>
            </a:pPr>
            <a:fld id="{5B1A89E1-568D-4AA6-8700-15F03D2571A7}" type="slidenum">
              <a:rPr lang="et-EE"/>
              <a:pPr defTabSz="846506">
                <a:defRPr/>
              </a:pPr>
              <a:t>29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40817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75" y="760413"/>
            <a:ext cx="4932363" cy="37496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7162" y="4750724"/>
            <a:ext cx="5497002" cy="3385542"/>
          </a:xfrm>
        </p:spPr>
        <p:txBody>
          <a:bodyPr>
            <a:spAutoFit/>
          </a:bodyPr>
          <a:lstStyle/>
          <a:p>
            <a:pPr lvl="0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67029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6506">
              <a:defRPr/>
            </a:pPr>
            <a:fld id="{5B1A89E1-568D-4AA6-8700-15F03D2571A7}" type="slidenum">
              <a:rPr lang="et-EE"/>
              <a:pPr defTabSz="846506">
                <a:defRPr/>
              </a:pPr>
              <a:t>30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24796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838700" cy="367823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67469" y="4657932"/>
            <a:ext cx="5339435" cy="307777"/>
          </a:xfrm>
        </p:spPr>
        <p:txBody>
          <a:bodyPr>
            <a:spAutoFit/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54729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75" y="760413"/>
            <a:ext cx="4932363" cy="37496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7162" y="4750724"/>
            <a:ext cx="5497002" cy="310105"/>
          </a:xfrm>
        </p:spPr>
        <p:txBody>
          <a:bodyPr>
            <a:spAutoFit/>
          </a:bodyPr>
          <a:lstStyle/>
          <a:p>
            <a:pPr lvl="0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11537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75" y="760413"/>
            <a:ext cx="4932363" cy="37496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7162" y="4750724"/>
            <a:ext cx="5497002" cy="310105"/>
          </a:xfrm>
        </p:spPr>
        <p:txBody>
          <a:bodyPr>
            <a:spAutoFit/>
          </a:bodyPr>
          <a:lstStyle/>
          <a:p>
            <a:pPr lvl="0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671231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9963" y="762000"/>
            <a:ext cx="4940300" cy="3754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8288" y="4757565"/>
            <a:ext cx="5505992" cy="3385542"/>
          </a:xfrm>
        </p:spPr>
        <p:txBody>
          <a:bodyPr>
            <a:spAutoFit/>
          </a:bodyPr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70295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9963" y="762000"/>
            <a:ext cx="4940300" cy="3754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8288" y="4757565"/>
            <a:ext cx="5505992" cy="5539978"/>
          </a:xfrm>
        </p:spPr>
        <p:txBody>
          <a:bodyPr>
            <a:spAutoFit/>
          </a:bodyPr>
          <a:lstStyle/>
          <a:p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2280272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6788" y="760413"/>
            <a:ext cx="4932362" cy="37496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7162" y="4750726"/>
            <a:ext cx="5497002" cy="310105"/>
          </a:xfrm>
        </p:spPr>
        <p:txBody>
          <a:bodyPr>
            <a:spAutoFit/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15336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6788" y="760413"/>
            <a:ext cx="4932362" cy="37496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7162" y="4750726"/>
            <a:ext cx="5497002" cy="310105"/>
          </a:xfrm>
        </p:spPr>
        <p:txBody>
          <a:bodyPr>
            <a:spAutoFit/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47670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6788" y="760413"/>
            <a:ext cx="4932362" cy="37496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7162" y="4750726"/>
            <a:ext cx="5497002" cy="310105"/>
          </a:xfrm>
        </p:spPr>
        <p:txBody>
          <a:bodyPr>
            <a:spAutoFit/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7027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74690" y="2125659"/>
            <a:ext cx="7650163" cy="1465261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49370" y="3876671"/>
            <a:ext cx="6300792" cy="1747839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07FC93-37D1-4536-9BF7-DE82D917E8E8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8638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AA0177-72CA-4120-8227-9BB83409DB0D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3851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981703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9817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877E38-1DAB-447C-9DEC-1A525E1F9EAC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23192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74690" y="2125659"/>
            <a:ext cx="7650163" cy="1465261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49370" y="3876671"/>
            <a:ext cx="6300792" cy="1747839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14D00A93-CE39-44B4-B026-180A8029833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2651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C3E394A-4CD7-4EA0-A4DD-77B6A171213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4130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11202" y="4395785"/>
            <a:ext cx="7648571" cy="1358898"/>
          </a:xfrm>
        </p:spPr>
        <p:txBody>
          <a:bodyPr anchor="t"/>
          <a:lstStyle>
            <a:lvl1pPr>
              <a:defRPr lang="en-US"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11202" y="2898776"/>
            <a:ext cx="7648571" cy="1497009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8B6A03C1-3C69-4721-A955-EEA80D98A7F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443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8B456FC3-E25A-425E-BF46-C2416469486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8083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49263" y="274640"/>
            <a:ext cx="8101007" cy="1139827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49263" y="1531940"/>
            <a:ext cx="3976689" cy="638178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49263" y="2170108"/>
            <a:ext cx="3976689" cy="39401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572000" y="1531940"/>
            <a:ext cx="3978270" cy="638178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572000" y="2170108"/>
            <a:ext cx="3978270" cy="39401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8B76DFD7-23DD-4784-A5D4-0DBACB8330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8437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3790A58C-CF21-4E02-9B74-C831E2A8896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365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E3037F7A-4C38-4972-ADCB-C5C1C1FD39F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398895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49263" y="273048"/>
            <a:ext cx="2962271" cy="1158873"/>
          </a:xfrm>
        </p:spPr>
        <p:txBody>
          <a:bodyPr anchor="b"/>
          <a:lstStyle>
            <a:lvl1pPr>
              <a:defRPr lang="en-US" sz="2000" b="1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17897" y="273048"/>
            <a:ext cx="5032372" cy="58372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49263" y="1431922"/>
            <a:ext cx="2962271" cy="467836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F0768F2D-83AE-4670-A872-32C8E82BB35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67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B07D89-AE25-4230-A750-039E10F6BC78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40068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63713" y="4787898"/>
            <a:ext cx="5400675" cy="565154"/>
          </a:xfrm>
        </p:spPr>
        <p:txBody>
          <a:bodyPr anchor="b"/>
          <a:lstStyle>
            <a:lvl1pPr>
              <a:defRPr lang="en-US" sz="2000" b="1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63713" y="611184"/>
            <a:ext cx="5400675" cy="4103690"/>
          </a:xfrm>
        </p:spPr>
        <p:txBody>
          <a:bodyPr/>
          <a:lstStyle>
            <a:lvl1pPr marL="0" indent="0">
              <a:buNone/>
              <a:defRPr lang="et-EE"/>
            </a:lvl1pPr>
          </a:lstStyle>
          <a:p>
            <a:pPr lvl="0"/>
            <a:endParaRPr lang="et-EE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63713" y="5353053"/>
            <a:ext cx="5400675" cy="80327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2DE9CAD6-671D-4205-9118-0B9DB827C6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4343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B08BAB00-AFF2-4491-9751-8FE1612FB1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5136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981703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9817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46F24406-2694-4CA9-B219-1576A9255E6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4148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t" anchorCtr="0"/>
          <a:lstStyle>
            <a:lvl1pPr algn="l">
              <a:defRPr sz="5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 smtClean="0"/>
              <a:t>Esitlusslaidide</a:t>
            </a:r>
            <a:r>
              <a:rPr lang="en-US" dirty="0" smtClean="0"/>
              <a:t> </a:t>
            </a:r>
            <a:r>
              <a:rPr lang="en-US" dirty="0" err="1" smtClean="0"/>
              <a:t>kujundusest</a:t>
            </a:r>
            <a:r>
              <a:rPr lang="et-EE" dirty="0" smtClean="0"/>
              <a:t>. 1.5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asutuse nimetus / ametinimetus</a:t>
            </a:r>
          </a:p>
          <a:p>
            <a:endParaRPr lang="et-EE" dirty="0" smtClean="0"/>
          </a:p>
          <a:p>
            <a:r>
              <a:rPr lang="et-EE" dirty="0" smtClean="0"/>
              <a:t>14.05.2017</a:t>
            </a:r>
            <a:endParaRPr lang="en-US" dirty="0"/>
          </a:p>
        </p:txBody>
      </p:sp>
      <p:pic>
        <p:nvPicPr>
          <p:cNvPr id="6" name="Picture 5" descr="EU2017_logo_EST_sinine_tekstiga vasakul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53155" y="450000"/>
            <a:ext cx="1751070" cy="936000"/>
          </a:xfrm>
          <a:prstGeom prst="rect">
            <a:avLst/>
          </a:prstGeom>
        </p:spPr>
      </p:pic>
      <p:pic>
        <p:nvPicPr>
          <p:cNvPr id="7" name="Picture 6" descr="haridusmin_3lovi_es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32000" y="216000"/>
            <a:ext cx="3465001" cy="13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7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t" anchorCtr="0"/>
          <a:lstStyle>
            <a:lvl1pPr algn="l">
              <a:defRPr sz="5700"/>
            </a:lvl1pPr>
          </a:lstStyle>
          <a:p>
            <a:r>
              <a:rPr lang="en-US" dirty="0" err="1" smtClean="0"/>
              <a:t>Esitlusslaidide</a:t>
            </a:r>
            <a:r>
              <a:rPr lang="en-US" dirty="0" smtClean="0"/>
              <a:t> </a:t>
            </a:r>
            <a:r>
              <a:rPr lang="en-US" dirty="0" err="1" smtClean="0"/>
              <a:t>kujundusest</a:t>
            </a:r>
            <a:r>
              <a:rPr lang="et-EE" dirty="0" smtClean="0"/>
              <a:t>. 1.5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asutuse nimetus / ametinimetus</a:t>
            </a:r>
          </a:p>
          <a:p>
            <a:endParaRPr lang="et-EE" dirty="0" smtClean="0"/>
          </a:p>
          <a:p>
            <a:r>
              <a:rPr lang="et-EE" dirty="0" smtClean="0"/>
              <a:t>14.05.2017</a:t>
            </a:r>
            <a:endParaRPr lang="en-US" dirty="0"/>
          </a:p>
        </p:txBody>
      </p:sp>
      <p:pic>
        <p:nvPicPr>
          <p:cNvPr id="9" name="Picture 8" descr="EU2017_logo_ENG_sinine_tekstiga vasakul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76659" y="450000"/>
            <a:ext cx="2127566" cy="936000"/>
          </a:xfrm>
          <a:prstGeom prst="rect">
            <a:avLst/>
          </a:prstGeom>
        </p:spPr>
      </p:pic>
      <p:pic>
        <p:nvPicPr>
          <p:cNvPr id="6" name="Picture 5" descr="haridusmin_3lovi_en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32000" y="216000"/>
            <a:ext cx="3465001" cy="13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0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blipFill dpi="0"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51000"/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t" anchorCtr="0"/>
          <a:lstStyle>
            <a:lvl1pPr algn="l">
              <a:defRPr sz="57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Esitlusslaidide</a:t>
            </a:r>
            <a:r>
              <a:rPr lang="en-US" dirty="0" smtClean="0"/>
              <a:t> </a:t>
            </a:r>
            <a:r>
              <a:rPr lang="en-US" dirty="0" err="1" smtClean="0"/>
              <a:t>kujundusest</a:t>
            </a:r>
            <a:r>
              <a:rPr lang="et-EE" dirty="0" smtClean="0"/>
              <a:t>. 1.5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asutuse nimetus / ametinimetus</a:t>
            </a:r>
          </a:p>
          <a:p>
            <a:endParaRPr lang="et-EE" dirty="0" smtClean="0"/>
          </a:p>
          <a:p>
            <a:r>
              <a:rPr lang="et-EE" dirty="0" smtClean="0"/>
              <a:t>14.12.2013</a:t>
            </a:r>
            <a:endParaRPr lang="en-US" dirty="0"/>
          </a:p>
        </p:txBody>
      </p:sp>
      <p:pic>
        <p:nvPicPr>
          <p:cNvPr id="11" name="Picture 10" descr="EU2017_EST_logo_MV_tekstiga_RGB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14000" y="323925"/>
            <a:ext cx="2016000" cy="1152000"/>
          </a:xfrm>
          <a:prstGeom prst="rect">
            <a:avLst/>
          </a:prstGeom>
        </p:spPr>
      </p:pic>
      <p:pic>
        <p:nvPicPr>
          <p:cNvPr id="9" name="Picture 8" descr="haridusmin_vapp_est_black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2000" y="385200"/>
            <a:ext cx="3477729" cy="11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07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blipFill dpi="0"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51000"/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Esitlusslaidide</a:t>
            </a:r>
            <a:r>
              <a:rPr lang="en-US" dirty="0" smtClean="0"/>
              <a:t> </a:t>
            </a:r>
            <a:r>
              <a:rPr lang="en-US" dirty="0" err="1" smtClean="0"/>
              <a:t>kujundusest</a:t>
            </a:r>
            <a:r>
              <a:rPr lang="et-EE" dirty="0" smtClean="0"/>
              <a:t>. 1.5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asutuse nimetus / ametinimetus</a:t>
            </a:r>
          </a:p>
          <a:p>
            <a:endParaRPr lang="et-EE" dirty="0" smtClean="0"/>
          </a:p>
          <a:p>
            <a:r>
              <a:rPr lang="et-EE" dirty="0" smtClean="0"/>
              <a:t>14.12.2013</a:t>
            </a:r>
            <a:endParaRPr lang="en-US" dirty="0"/>
          </a:p>
        </p:txBody>
      </p:sp>
      <p:pic>
        <p:nvPicPr>
          <p:cNvPr id="10" name="Picture 9" descr="EU2017_logo_MV_tekstiga_CMYK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80000" y="432000"/>
            <a:ext cx="2129400" cy="936000"/>
          </a:xfrm>
          <a:prstGeom prst="rect">
            <a:avLst/>
          </a:prstGeom>
        </p:spPr>
      </p:pic>
      <p:pic>
        <p:nvPicPr>
          <p:cNvPr id="9" name="Picture 8" descr="haridusmin_vapp_eng_black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2000" y="385200"/>
            <a:ext cx="3477729" cy="11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66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0" indent="0">
              <a:spcAft>
                <a:spcPts val="800"/>
              </a:spcAft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t-EE" smtClean="0"/>
              <a:t>Redigeeri juhtslaidi tekstilaade</a:t>
            </a:r>
          </a:p>
        </p:txBody>
      </p:sp>
    </p:spTree>
    <p:extLst>
      <p:ext uri="{BB962C8B-B14F-4D97-AF65-F5344CB8AC3E}">
        <p14:creationId xmlns:p14="http://schemas.microsoft.com/office/powerpoint/2010/main" val="130013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432000" indent="-324000">
              <a:spcAft>
                <a:spcPts val="800"/>
              </a:spcAft>
              <a:buClr>
                <a:srgbClr val="0084D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t-EE" smtClean="0"/>
              <a:t>Redigeeri juhtslaidi tekstilaade</a:t>
            </a:r>
          </a:p>
        </p:txBody>
      </p:sp>
    </p:spTree>
    <p:extLst>
      <p:ext uri="{BB962C8B-B14F-4D97-AF65-F5344CB8AC3E}">
        <p14:creationId xmlns:p14="http://schemas.microsoft.com/office/powerpoint/2010/main" val="421813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8999538" cy="6840538"/>
          </a:xfrm>
          <a:prstGeom prst="rect">
            <a:avLst/>
          </a:prstGeom>
          <a:blipFill dpi="0"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51000"/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ctr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Vahepealkiri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93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11202" y="4395785"/>
            <a:ext cx="7648571" cy="1358898"/>
          </a:xfrm>
        </p:spPr>
        <p:txBody>
          <a:bodyPr anchor="t"/>
          <a:lstStyle>
            <a:lvl1pPr>
              <a:defRPr lang="en-US"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11202" y="2898776"/>
            <a:ext cx="7648571" cy="1497009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239E4F-278C-4219-BD75-B442D2B2E2B5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619300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Blu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780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</p:spPr>
        <p:txBody>
          <a:bodyPr tIns="86400" anchor="t" anchorCtr="0"/>
          <a:lstStyle>
            <a:lvl1pPr algn="l">
              <a:defRPr sz="5700"/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err="1" smtClean="0"/>
              <a:t>eesnimi@perenimi@amet.ee</a:t>
            </a:r>
            <a:endParaRPr lang="et-EE" dirty="0" smtClean="0"/>
          </a:p>
          <a:p>
            <a:endParaRPr lang="et-EE" dirty="0" smtClean="0"/>
          </a:p>
        </p:txBody>
      </p:sp>
      <p:pic>
        <p:nvPicPr>
          <p:cNvPr id="6" name="Picture 5" descr="EU2017_logo_EST_sinine_tekstiga vasakul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53155" y="450000"/>
            <a:ext cx="1751070" cy="936000"/>
          </a:xfrm>
          <a:prstGeom prst="rect">
            <a:avLst/>
          </a:prstGeom>
        </p:spPr>
      </p:pic>
      <p:pic>
        <p:nvPicPr>
          <p:cNvPr id="9" name="Picture 8" descr="haridusmin_3lovi_es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32000" y="216000"/>
            <a:ext cx="3465001" cy="13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67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</p:spPr>
        <p:txBody>
          <a:bodyPr tIns="86400" anchor="t" anchorCtr="0"/>
          <a:lstStyle>
            <a:lvl1pPr algn="l">
              <a:defRPr sz="5700"/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err="1" smtClean="0"/>
              <a:t>eesnimi@perenimi@amet.ee</a:t>
            </a:r>
            <a:endParaRPr lang="et-EE" dirty="0" smtClean="0"/>
          </a:p>
          <a:p>
            <a:endParaRPr lang="et-EE" dirty="0" smtClean="0"/>
          </a:p>
        </p:txBody>
      </p:sp>
      <p:pic>
        <p:nvPicPr>
          <p:cNvPr id="11" name="Picture 10" descr="EU2017_logo_ENG_sinine_tekstiga vasakul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76659" y="450000"/>
            <a:ext cx="2127566" cy="936000"/>
          </a:xfrm>
          <a:prstGeom prst="rect">
            <a:avLst/>
          </a:prstGeom>
        </p:spPr>
      </p:pic>
      <p:pic>
        <p:nvPicPr>
          <p:cNvPr id="9" name="Picture 8" descr="haridusmin_3lovi_en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32000" y="216000"/>
            <a:ext cx="3465001" cy="13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82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blipFill dpi="0"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51000"/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err="1" smtClean="0"/>
              <a:t>eesnimi@perenimi@amet.ee</a:t>
            </a:r>
            <a:endParaRPr lang="et-EE" dirty="0" smtClean="0"/>
          </a:p>
          <a:p>
            <a:endParaRPr lang="et-EE" dirty="0" smtClean="0"/>
          </a:p>
        </p:txBody>
      </p:sp>
      <p:pic>
        <p:nvPicPr>
          <p:cNvPr id="13" name="Picture 12" descr="EU2017_EST_logo_MV_tekstiga_RGB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14000" y="323925"/>
            <a:ext cx="2016000" cy="1152000"/>
          </a:xfrm>
          <a:prstGeom prst="rect">
            <a:avLst/>
          </a:prstGeom>
        </p:spPr>
      </p:pic>
      <p:pic>
        <p:nvPicPr>
          <p:cNvPr id="11" name="Picture 10" descr="haridusmin_vapp_est_black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2000" y="385200"/>
            <a:ext cx="3477729" cy="11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88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blipFill dpi="0"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51000"/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err="1" smtClean="0"/>
              <a:t>eesnimi@perenimi@amet.ee</a:t>
            </a:r>
            <a:endParaRPr lang="et-EE" dirty="0" smtClean="0"/>
          </a:p>
          <a:p>
            <a:endParaRPr lang="et-EE" dirty="0" smtClean="0"/>
          </a:p>
        </p:txBody>
      </p:sp>
      <p:pic>
        <p:nvPicPr>
          <p:cNvPr id="10" name="Picture 9" descr="EU2017_logo_MV_tekstiga_CMYK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80000" y="432000"/>
            <a:ext cx="2129400" cy="936000"/>
          </a:xfrm>
          <a:prstGeom prst="rect">
            <a:avLst/>
          </a:prstGeom>
        </p:spPr>
      </p:pic>
      <p:pic>
        <p:nvPicPr>
          <p:cNvPr id="11" name="Picture 10" descr="haridusmin_vapp_eng_black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2000" y="385200"/>
            <a:ext cx="3477729" cy="11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45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80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124942" y="1119505"/>
            <a:ext cx="6749654" cy="2381521"/>
          </a:xfrm>
        </p:spPr>
        <p:txBody>
          <a:bodyPr anchor="b"/>
          <a:lstStyle>
            <a:lvl1pPr algn="ctr">
              <a:defRPr sz="4429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124942" y="3592866"/>
            <a:ext cx="6749654" cy="1651546"/>
          </a:xfrm>
        </p:spPr>
        <p:txBody>
          <a:bodyPr/>
          <a:lstStyle>
            <a:lvl1pPr marL="0" indent="0" algn="ctr">
              <a:buNone/>
              <a:defRPr sz="1772"/>
            </a:lvl1pPr>
            <a:lvl2pPr marL="337505" indent="0" algn="ctr">
              <a:buNone/>
              <a:defRPr sz="1476"/>
            </a:lvl2pPr>
            <a:lvl3pPr marL="675010" indent="0" algn="ctr">
              <a:buNone/>
              <a:defRPr sz="1329"/>
            </a:lvl3pPr>
            <a:lvl4pPr marL="1012515" indent="0" algn="ctr">
              <a:buNone/>
              <a:defRPr sz="1181"/>
            </a:lvl4pPr>
            <a:lvl5pPr marL="1350020" indent="0" algn="ctr">
              <a:buNone/>
              <a:defRPr sz="1181"/>
            </a:lvl5pPr>
            <a:lvl6pPr marL="1687525" indent="0" algn="ctr">
              <a:buNone/>
              <a:defRPr sz="1181"/>
            </a:lvl6pPr>
            <a:lvl7pPr marL="2025030" indent="0" algn="ctr">
              <a:buNone/>
              <a:defRPr sz="1181"/>
            </a:lvl7pPr>
            <a:lvl8pPr marL="2362535" indent="0" algn="ctr">
              <a:buNone/>
              <a:defRPr sz="1181"/>
            </a:lvl8pPr>
            <a:lvl9pPr marL="2700040" indent="0" algn="ctr">
              <a:buNone/>
              <a:defRPr sz="1181"/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9976" fontAlgn="base">
              <a:spcBef>
                <a:spcPct val="0"/>
              </a:spcBef>
              <a:spcAft>
                <a:spcPct val="0"/>
              </a:spcAft>
              <a:defRPr/>
            </a:pPr>
            <a:fld id="{9BC856CD-B45A-44F3-8ABB-9E4D0C834A36}" type="datetime1">
              <a:rPr lang="en-US" smtClean="0"/>
              <a:pPr defTabSz="449976" fontAlgn="base">
                <a:spcBef>
                  <a:spcPct val="0"/>
                </a:spcBef>
                <a:spcAft>
                  <a:spcPct val="0"/>
                </a:spcAft>
                <a:defRPr/>
              </a:pPr>
              <a:t>11/6/2017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99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t-EE" smtClean="0"/>
              <a:t>Hille Voolaid</a:t>
            </a: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976" fontAlgn="base">
              <a:spcBef>
                <a:spcPct val="0"/>
              </a:spcBef>
              <a:spcAft>
                <a:spcPct val="0"/>
              </a:spcAft>
              <a:defRPr/>
            </a:pPr>
            <a:fld id="{951DD46F-03F1-44F5-BD14-46E10F8DCB6C}" type="slidenum">
              <a:rPr lang="en-US" smtClean="0">
                <a:ea typeface="ＭＳ Ｐゴシック" panose="020B0600070205080204" pitchFamily="34" charset="-128"/>
              </a:rPr>
              <a:pPr defTabSz="4499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2323768"/>
      </p:ext>
    </p:extLst>
  </p:cSld>
  <p:clrMapOvr>
    <a:masterClrMapping/>
  </p:clrMapOvr>
  <p:hf sldNum="0"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9976" fontAlgn="base">
              <a:spcBef>
                <a:spcPct val="0"/>
              </a:spcBef>
              <a:spcAft>
                <a:spcPct val="0"/>
              </a:spcAft>
              <a:defRPr/>
            </a:pPr>
            <a:fld id="{9BC856CD-B45A-44F3-8ABB-9E4D0C834A36}" type="datetime1">
              <a:rPr lang="en-US" smtClean="0"/>
              <a:pPr defTabSz="449976" fontAlgn="base">
                <a:spcBef>
                  <a:spcPct val="0"/>
                </a:spcBef>
                <a:spcAft>
                  <a:spcPct val="0"/>
                </a:spcAft>
                <a:defRPr/>
              </a:pPr>
              <a:t>11/6/2017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99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t-EE" smtClean="0"/>
              <a:t>Hille Voolaid</a:t>
            </a: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976" fontAlgn="base">
              <a:spcBef>
                <a:spcPct val="0"/>
              </a:spcBef>
              <a:spcAft>
                <a:spcPct val="0"/>
              </a:spcAft>
              <a:defRPr/>
            </a:pPr>
            <a:fld id="{951DD46F-03F1-44F5-BD14-46E10F8DCB6C}" type="slidenum">
              <a:rPr lang="en-US" smtClean="0">
                <a:ea typeface="ＭＳ Ｐゴシック" panose="020B0600070205080204" pitchFamily="34" charset="-128"/>
              </a:rPr>
              <a:pPr defTabSz="4499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4459483"/>
      </p:ext>
    </p:extLst>
  </p:cSld>
  <p:clrMapOvr>
    <a:masterClrMapping/>
  </p:clrMapOvr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14031" y="1705385"/>
            <a:ext cx="7762102" cy="2845473"/>
          </a:xfrm>
        </p:spPr>
        <p:txBody>
          <a:bodyPr anchor="b"/>
          <a:lstStyle>
            <a:lvl1pPr>
              <a:defRPr sz="4429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14031" y="4577778"/>
            <a:ext cx="7762102" cy="1496367"/>
          </a:xfrm>
        </p:spPr>
        <p:txBody>
          <a:bodyPr/>
          <a:lstStyle>
            <a:lvl1pPr marL="0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1pPr>
            <a:lvl2pPr marL="337505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2pPr>
            <a:lvl3pPr marL="675010" indent="0">
              <a:buNone/>
              <a:defRPr sz="1329">
                <a:solidFill>
                  <a:schemeClr val="tx1">
                    <a:tint val="75000"/>
                  </a:schemeClr>
                </a:solidFill>
              </a:defRPr>
            </a:lvl3pPr>
            <a:lvl4pPr marL="1012515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4pPr>
            <a:lvl5pPr marL="1350020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5pPr>
            <a:lvl6pPr marL="1687525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6pPr>
            <a:lvl7pPr marL="2025030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7pPr>
            <a:lvl8pPr marL="2362535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8pPr>
            <a:lvl9pPr marL="2700040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D59F54-96B8-4981-A534-BF55D1D39147}" type="datetime1">
              <a:rPr lang="en-US" smtClean="0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Hille Voolaid</a:t>
            </a: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46396-9BAA-4171-8C61-5264C6CD6B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068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618718" y="1820976"/>
            <a:ext cx="3824804" cy="4340259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56016" y="1820976"/>
            <a:ext cx="3824804" cy="4340259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5EAD1F-3E86-427C-8A17-DBE84CE9A4CE}" type="datetime1">
              <a:rPr lang="en-US" smtClean="0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Hille Voolaid</a:t>
            </a:r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F2709-B701-4039-832C-A0D965B940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1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14D5F8-B2D6-4800-A5C4-A54BD51380E8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64529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19890" y="364196"/>
            <a:ext cx="7762102" cy="1322188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19891" y="1676882"/>
            <a:ext cx="3807226" cy="821814"/>
          </a:xfrm>
        </p:spPr>
        <p:txBody>
          <a:bodyPr anchor="b"/>
          <a:lstStyle>
            <a:lvl1pPr marL="0" indent="0">
              <a:buNone/>
              <a:defRPr sz="1772" b="1"/>
            </a:lvl1pPr>
            <a:lvl2pPr marL="337505" indent="0">
              <a:buNone/>
              <a:defRPr sz="1476" b="1"/>
            </a:lvl2pPr>
            <a:lvl3pPr marL="675010" indent="0">
              <a:buNone/>
              <a:defRPr sz="1329" b="1"/>
            </a:lvl3pPr>
            <a:lvl4pPr marL="1012515" indent="0">
              <a:buNone/>
              <a:defRPr sz="1181" b="1"/>
            </a:lvl4pPr>
            <a:lvl5pPr marL="1350020" indent="0">
              <a:buNone/>
              <a:defRPr sz="1181" b="1"/>
            </a:lvl5pPr>
            <a:lvl6pPr marL="1687525" indent="0">
              <a:buNone/>
              <a:defRPr sz="1181" b="1"/>
            </a:lvl6pPr>
            <a:lvl7pPr marL="2025030" indent="0">
              <a:buNone/>
              <a:defRPr sz="1181" b="1"/>
            </a:lvl7pPr>
            <a:lvl8pPr marL="2362535" indent="0">
              <a:buNone/>
              <a:defRPr sz="1181" b="1"/>
            </a:lvl8pPr>
            <a:lvl9pPr marL="2700040" indent="0">
              <a:buNone/>
              <a:defRPr sz="1181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9891" y="2498697"/>
            <a:ext cx="3807226" cy="3675206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556016" y="1676882"/>
            <a:ext cx="3825976" cy="821814"/>
          </a:xfrm>
        </p:spPr>
        <p:txBody>
          <a:bodyPr anchor="b"/>
          <a:lstStyle>
            <a:lvl1pPr marL="0" indent="0">
              <a:buNone/>
              <a:defRPr sz="1772" b="1"/>
            </a:lvl1pPr>
            <a:lvl2pPr marL="337505" indent="0">
              <a:buNone/>
              <a:defRPr sz="1476" b="1"/>
            </a:lvl2pPr>
            <a:lvl3pPr marL="675010" indent="0">
              <a:buNone/>
              <a:defRPr sz="1329" b="1"/>
            </a:lvl3pPr>
            <a:lvl4pPr marL="1012515" indent="0">
              <a:buNone/>
              <a:defRPr sz="1181" b="1"/>
            </a:lvl4pPr>
            <a:lvl5pPr marL="1350020" indent="0">
              <a:buNone/>
              <a:defRPr sz="1181" b="1"/>
            </a:lvl5pPr>
            <a:lvl6pPr marL="1687525" indent="0">
              <a:buNone/>
              <a:defRPr sz="1181" b="1"/>
            </a:lvl6pPr>
            <a:lvl7pPr marL="2025030" indent="0">
              <a:buNone/>
              <a:defRPr sz="1181" b="1"/>
            </a:lvl7pPr>
            <a:lvl8pPr marL="2362535" indent="0">
              <a:buNone/>
              <a:defRPr sz="1181" b="1"/>
            </a:lvl8pPr>
            <a:lvl9pPr marL="2700040" indent="0">
              <a:buNone/>
              <a:defRPr sz="1181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556016" y="2498697"/>
            <a:ext cx="3825976" cy="3675206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EBBBD2-531A-4693-A191-3EE90D43E78E}" type="datetime1">
              <a:rPr lang="en-US" smtClean="0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Hille Voolaid</a:t>
            </a:r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BC9B7-C6DB-4A94-BE2F-90D5259DD5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952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9976" fontAlgn="base">
              <a:spcBef>
                <a:spcPct val="0"/>
              </a:spcBef>
              <a:spcAft>
                <a:spcPct val="0"/>
              </a:spcAft>
              <a:defRPr/>
            </a:pPr>
            <a:fld id="{9BC856CD-B45A-44F3-8ABB-9E4D0C834A36}" type="datetime1">
              <a:rPr lang="en-US" smtClean="0"/>
              <a:pPr defTabSz="449976" fontAlgn="base">
                <a:spcBef>
                  <a:spcPct val="0"/>
                </a:spcBef>
                <a:spcAft>
                  <a:spcPct val="0"/>
                </a:spcAft>
                <a:defRPr/>
              </a:pPr>
              <a:t>11/6/2017</a:t>
            </a:fld>
            <a:endParaRPr lang="en-US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99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t-EE" smtClean="0"/>
              <a:t>Hille Voolaid</a:t>
            </a:r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976" fontAlgn="base">
              <a:spcBef>
                <a:spcPct val="0"/>
              </a:spcBef>
              <a:spcAft>
                <a:spcPct val="0"/>
              </a:spcAft>
              <a:defRPr/>
            </a:pPr>
            <a:fld id="{951DD46F-03F1-44F5-BD14-46E10F8DCB6C}" type="slidenum">
              <a:rPr lang="en-US" smtClean="0">
                <a:ea typeface="ＭＳ Ｐゴシック" panose="020B0600070205080204" pitchFamily="34" charset="-128"/>
              </a:rPr>
              <a:pPr defTabSz="4499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0715724"/>
      </p:ext>
    </p:extLst>
  </p:cSld>
  <p:clrMapOvr>
    <a:masterClrMapping/>
  </p:clrMapOvr>
  <p:hf sldNum="0"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0A223C-0DCD-49B0-AC8A-3889C51202FF}" type="datetime1">
              <a:rPr lang="en-US" smtClean="0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Hille Voolaid</a:t>
            </a:r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EE489-CF5D-465C-84BF-AC41979952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747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19891" y="456036"/>
            <a:ext cx="2902585" cy="1596126"/>
          </a:xfrm>
        </p:spPr>
        <p:txBody>
          <a:bodyPr anchor="b"/>
          <a:lstStyle>
            <a:lvl1pPr>
              <a:defRPr sz="2362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825976" y="984911"/>
            <a:ext cx="4556016" cy="4861216"/>
          </a:xfrm>
        </p:spPr>
        <p:txBody>
          <a:bodyPr/>
          <a:lstStyle>
            <a:lvl1pPr>
              <a:defRPr sz="2362"/>
            </a:lvl1pPr>
            <a:lvl2pPr>
              <a:defRPr sz="2067"/>
            </a:lvl2pPr>
            <a:lvl3pPr>
              <a:defRPr sz="1772"/>
            </a:lvl3pPr>
            <a:lvl4pPr>
              <a:defRPr sz="1476"/>
            </a:lvl4pPr>
            <a:lvl5pPr>
              <a:defRPr sz="1476"/>
            </a:lvl5pPr>
            <a:lvl6pPr>
              <a:defRPr sz="1476"/>
            </a:lvl6pPr>
            <a:lvl7pPr>
              <a:defRPr sz="1476"/>
            </a:lvl7pPr>
            <a:lvl8pPr>
              <a:defRPr sz="1476"/>
            </a:lvl8pPr>
            <a:lvl9pPr>
              <a:defRPr sz="1476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19891" y="2052161"/>
            <a:ext cx="2902585" cy="3801883"/>
          </a:xfrm>
        </p:spPr>
        <p:txBody>
          <a:bodyPr/>
          <a:lstStyle>
            <a:lvl1pPr marL="0" indent="0">
              <a:buNone/>
              <a:defRPr sz="1181"/>
            </a:lvl1pPr>
            <a:lvl2pPr marL="337505" indent="0">
              <a:buNone/>
              <a:defRPr sz="1033"/>
            </a:lvl2pPr>
            <a:lvl3pPr marL="675010" indent="0">
              <a:buNone/>
              <a:defRPr sz="886"/>
            </a:lvl3pPr>
            <a:lvl4pPr marL="1012515" indent="0">
              <a:buNone/>
              <a:defRPr sz="738"/>
            </a:lvl4pPr>
            <a:lvl5pPr marL="1350020" indent="0">
              <a:buNone/>
              <a:defRPr sz="738"/>
            </a:lvl5pPr>
            <a:lvl6pPr marL="1687525" indent="0">
              <a:buNone/>
              <a:defRPr sz="738"/>
            </a:lvl6pPr>
            <a:lvl7pPr marL="2025030" indent="0">
              <a:buNone/>
              <a:defRPr sz="738"/>
            </a:lvl7pPr>
            <a:lvl8pPr marL="2362535" indent="0">
              <a:buNone/>
              <a:defRPr sz="738"/>
            </a:lvl8pPr>
            <a:lvl9pPr marL="2700040" indent="0">
              <a:buNone/>
              <a:defRPr sz="738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B7238B-AA4F-413B-8426-EE78EC7E9F0B}" type="datetime1">
              <a:rPr lang="en-US" smtClean="0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Hille Voolaid</a:t>
            </a:r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1F336-CFB6-413F-A7E1-85F56380B4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527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19891" y="456036"/>
            <a:ext cx="2902585" cy="1596126"/>
          </a:xfrm>
        </p:spPr>
        <p:txBody>
          <a:bodyPr anchor="b"/>
          <a:lstStyle>
            <a:lvl1pPr>
              <a:defRPr sz="2362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3825976" y="984911"/>
            <a:ext cx="4556016" cy="4861216"/>
          </a:xfrm>
        </p:spPr>
        <p:txBody>
          <a:bodyPr/>
          <a:lstStyle>
            <a:lvl1pPr marL="0" indent="0">
              <a:buNone/>
              <a:defRPr sz="2362"/>
            </a:lvl1pPr>
            <a:lvl2pPr marL="337505" indent="0">
              <a:buNone/>
              <a:defRPr sz="2067"/>
            </a:lvl2pPr>
            <a:lvl3pPr marL="675010" indent="0">
              <a:buNone/>
              <a:defRPr sz="1772"/>
            </a:lvl3pPr>
            <a:lvl4pPr marL="1012515" indent="0">
              <a:buNone/>
              <a:defRPr sz="1476"/>
            </a:lvl4pPr>
            <a:lvl5pPr marL="1350020" indent="0">
              <a:buNone/>
              <a:defRPr sz="1476"/>
            </a:lvl5pPr>
            <a:lvl6pPr marL="1687525" indent="0">
              <a:buNone/>
              <a:defRPr sz="1476"/>
            </a:lvl6pPr>
            <a:lvl7pPr marL="2025030" indent="0">
              <a:buNone/>
              <a:defRPr sz="1476"/>
            </a:lvl7pPr>
            <a:lvl8pPr marL="2362535" indent="0">
              <a:buNone/>
              <a:defRPr sz="1476"/>
            </a:lvl8pPr>
            <a:lvl9pPr marL="2700040" indent="0">
              <a:buNone/>
              <a:defRPr sz="1476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19891" y="2052161"/>
            <a:ext cx="2902585" cy="3801883"/>
          </a:xfrm>
        </p:spPr>
        <p:txBody>
          <a:bodyPr/>
          <a:lstStyle>
            <a:lvl1pPr marL="0" indent="0">
              <a:buNone/>
              <a:defRPr sz="1181"/>
            </a:lvl1pPr>
            <a:lvl2pPr marL="337505" indent="0">
              <a:buNone/>
              <a:defRPr sz="1033"/>
            </a:lvl2pPr>
            <a:lvl3pPr marL="675010" indent="0">
              <a:buNone/>
              <a:defRPr sz="886"/>
            </a:lvl3pPr>
            <a:lvl4pPr marL="1012515" indent="0">
              <a:buNone/>
              <a:defRPr sz="738"/>
            </a:lvl4pPr>
            <a:lvl5pPr marL="1350020" indent="0">
              <a:buNone/>
              <a:defRPr sz="738"/>
            </a:lvl5pPr>
            <a:lvl6pPr marL="1687525" indent="0">
              <a:buNone/>
              <a:defRPr sz="738"/>
            </a:lvl6pPr>
            <a:lvl7pPr marL="2025030" indent="0">
              <a:buNone/>
              <a:defRPr sz="738"/>
            </a:lvl7pPr>
            <a:lvl8pPr marL="2362535" indent="0">
              <a:buNone/>
              <a:defRPr sz="738"/>
            </a:lvl8pPr>
            <a:lvl9pPr marL="2700040" indent="0">
              <a:buNone/>
              <a:defRPr sz="738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290349-863E-45F6-B7D0-026BAD247115}" type="datetime1">
              <a:rPr lang="en-US" smtClean="0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Hille Voolaid</a:t>
            </a:r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2BE57-F08E-4F02-AB47-48B22653B5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968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AE739-5856-4E0E-8DE8-97B7A9E32208}" type="datetime1">
              <a:rPr lang="en-US" smtClean="0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Hille Voolaid</a:t>
            </a: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7283C-B7FC-410B-AFB5-99B8735748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457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440295" y="364195"/>
            <a:ext cx="1940525" cy="5797040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618718" y="364195"/>
            <a:ext cx="5709082" cy="5797040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4FCC11-A00D-493B-A9AB-42AC1A0F36E3}" type="datetime1">
              <a:rPr lang="en-US" smtClean="0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Hille Voolaid</a:t>
            </a: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755E0-2A59-4FB0-A46F-2298EAEB9E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509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74690" y="2125659"/>
            <a:ext cx="7650163" cy="1465261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49370" y="3876671"/>
            <a:ext cx="6300792" cy="1747839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426FD8-8D30-4959-BC24-6D68F594C069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0905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625467-4050-426E-8928-70A48BA2AFDF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73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11202" y="4395785"/>
            <a:ext cx="7648571" cy="1358898"/>
          </a:xfrm>
        </p:spPr>
        <p:txBody>
          <a:bodyPr anchor="t"/>
          <a:lstStyle>
            <a:lvl1pPr>
              <a:defRPr lang="en-US"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11202" y="2898776"/>
            <a:ext cx="7648571" cy="1497009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D101D3-FDB6-420A-AF73-2F14B86073D8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1450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49263" y="274640"/>
            <a:ext cx="8101007" cy="1139827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49263" y="1531940"/>
            <a:ext cx="3976689" cy="638178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49263" y="2170108"/>
            <a:ext cx="3976689" cy="39401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572000" y="1531940"/>
            <a:ext cx="3978270" cy="638178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572000" y="2170108"/>
            <a:ext cx="3978270" cy="39401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8AC67B-84D4-45AF-B4B4-29ACAFBEED3D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20382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87DCC3-101E-4473-B7D8-2C509B7AE28C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574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49263" y="274640"/>
            <a:ext cx="8101007" cy="1139827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49263" y="1531940"/>
            <a:ext cx="3976689" cy="638178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49263" y="2170108"/>
            <a:ext cx="3976689" cy="39401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572000" y="1531940"/>
            <a:ext cx="3978270" cy="638178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572000" y="2170108"/>
            <a:ext cx="3978270" cy="39401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EB4223-89F8-462C-AFE6-CB01376D911A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4537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576C33-0E08-47CE-AB80-1E9141D58910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8969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410007-9AE0-4424-86D2-2F79D0FB9D00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9101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49263" y="273048"/>
            <a:ext cx="2962271" cy="1158873"/>
          </a:xfrm>
        </p:spPr>
        <p:txBody>
          <a:bodyPr anchor="b"/>
          <a:lstStyle>
            <a:lvl1pPr>
              <a:defRPr lang="en-US" sz="2000" b="1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17897" y="273048"/>
            <a:ext cx="5032372" cy="58372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49263" y="1431922"/>
            <a:ext cx="2962271" cy="467836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845154-C48D-40C7-9662-F44D7806BC39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1569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63713" y="4787898"/>
            <a:ext cx="5400675" cy="565154"/>
          </a:xfrm>
        </p:spPr>
        <p:txBody>
          <a:bodyPr anchor="b"/>
          <a:lstStyle>
            <a:lvl1pPr>
              <a:defRPr lang="en-US" sz="2000" b="1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63713" y="611184"/>
            <a:ext cx="5400675" cy="4103690"/>
          </a:xfrm>
        </p:spPr>
        <p:txBody>
          <a:bodyPr/>
          <a:lstStyle>
            <a:lvl1pPr marL="0" indent="0">
              <a:buNone/>
              <a:defRPr lang="et-EE"/>
            </a:lvl1pPr>
          </a:lstStyle>
          <a:p>
            <a:pPr lvl="0"/>
            <a:endParaRPr lang="et-EE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63713" y="5353053"/>
            <a:ext cx="5400675" cy="80327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513A60-B4C6-40B8-8D44-46A965603D2C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045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0A7AE2-910F-4BB4-A274-46E1F00FE4AA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0228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981703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9817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832429-87E1-48E8-8263-D1B09F057D77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9911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sileht 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388" y="1336185"/>
            <a:ext cx="2392756" cy="549979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7419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u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4964" y="444636"/>
            <a:ext cx="7705849" cy="851269"/>
          </a:xfrm>
        </p:spPr>
        <p:txBody>
          <a:bodyPr>
            <a:normAutofit/>
          </a:bodyPr>
          <a:lstStyle>
            <a:lvl1pPr>
              <a:defRPr sz="2658" b="1">
                <a:solidFill>
                  <a:srgbClr val="1791FF"/>
                </a:solidFill>
                <a:latin typeface="Arial"/>
                <a:ea typeface="Arial"/>
                <a:cs typeface="Arial"/>
              </a:defRPr>
            </a:lvl1pPr>
          </a:lstStyle>
          <a:p>
            <a:pPr lvl="0"/>
            <a:r>
              <a:rPr lang="et-EE"/>
              <a:t>Muutke pealkirja laadi</a:t>
            </a:r>
            <a:endParaRPr lang="en-US"/>
          </a:p>
        </p:txBody>
      </p:sp>
      <p:sp>
        <p:nvSpPr>
          <p:cNvPr id="3" name="TextBox 6"/>
          <p:cNvSpPr txBox="1"/>
          <p:nvPr/>
        </p:nvSpPr>
        <p:spPr>
          <a:xfrm>
            <a:off x="4004797" y="5967036"/>
            <a:ext cx="3386078" cy="3641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886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Content Placeholder 2"/>
          <p:cNvSpPr txBox="1">
            <a:spLocks noGrp="1"/>
          </p:cNvSpPr>
          <p:nvPr>
            <p:ph idx="4294967295"/>
          </p:nvPr>
        </p:nvSpPr>
        <p:spPr>
          <a:xfrm>
            <a:off x="674964" y="1596130"/>
            <a:ext cx="7705849" cy="4161324"/>
          </a:xfrm>
        </p:spPr>
        <p:txBody>
          <a:bodyPr>
            <a:normAutofit/>
          </a:bodyPr>
          <a:lstStyle>
            <a:lvl1pPr>
              <a:defRPr lang="et-EE">
                <a:latin typeface="Arial"/>
                <a:ea typeface="Arial"/>
                <a:cs typeface="Arial"/>
              </a:defRPr>
            </a:lvl1pPr>
            <a:lvl2pPr>
              <a:defRPr lang="et-EE">
                <a:latin typeface="Arial"/>
                <a:ea typeface="Arial"/>
                <a:cs typeface="Arial"/>
              </a:defRPr>
            </a:lvl2pPr>
            <a:lvl3pPr>
              <a:defRPr lang="et-EE">
                <a:latin typeface="Arial"/>
                <a:ea typeface="Arial"/>
                <a:cs typeface="Arial"/>
              </a:defRPr>
            </a:lvl3pPr>
            <a:lvl4pPr>
              <a:defRPr lang="et-EE">
                <a:latin typeface="Arial"/>
                <a:ea typeface="Arial"/>
                <a:cs typeface="Arial"/>
              </a:defRPr>
            </a:lvl4pPr>
            <a:lvl5pPr>
              <a:defRPr lang="et-EE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2598615" y="6024560"/>
            <a:ext cx="1181185" cy="364196"/>
          </a:xfrm>
        </p:spPr>
        <p:txBody>
          <a:bodyPr anchor="ctr"/>
          <a:lstStyle>
            <a:lvl1pPr>
              <a:defRPr lang="en-US" sz="886">
                <a:latin typeface="Arial"/>
                <a:ea typeface="Arial"/>
                <a:cs typeface="Arial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9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2A088F-EF2B-4986-9E7A-0C8C21C491CF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458511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74690" y="2125659"/>
            <a:ext cx="7650163" cy="1465261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49370" y="3876671"/>
            <a:ext cx="6300792" cy="1747839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07FC93-37D1-4536-9BF7-DE82D917E8E8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5214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B07D89-AE25-4230-A750-039E10F6BC78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5927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11202" y="4395785"/>
            <a:ext cx="7648571" cy="1358898"/>
          </a:xfrm>
        </p:spPr>
        <p:txBody>
          <a:bodyPr anchor="t"/>
          <a:lstStyle>
            <a:lvl1pPr>
              <a:defRPr lang="en-US"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11202" y="2898776"/>
            <a:ext cx="7648571" cy="1497009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239E4F-278C-4219-BD75-B442D2B2E2B5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3751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14D5F8-B2D6-4800-A5C4-A54BD51380E8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1497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49263" y="274640"/>
            <a:ext cx="8101007" cy="1139827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49263" y="1531940"/>
            <a:ext cx="3976689" cy="638178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49263" y="2170108"/>
            <a:ext cx="3976689" cy="39401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572000" y="1531940"/>
            <a:ext cx="3978270" cy="638178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572000" y="2170108"/>
            <a:ext cx="3978270" cy="39401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8AC67B-84D4-45AF-B4B4-29ACAFBEED3D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2186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2A088F-EF2B-4986-9E7A-0C8C21C491CF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7961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D1F9F5-CCF3-4183-8C63-74050548BB0E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6388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49263" y="273048"/>
            <a:ext cx="2962271" cy="1158873"/>
          </a:xfrm>
        </p:spPr>
        <p:txBody>
          <a:bodyPr anchor="b"/>
          <a:lstStyle>
            <a:lvl1pPr>
              <a:defRPr lang="en-US" sz="2000" b="1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17897" y="273048"/>
            <a:ext cx="5032372" cy="58372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49263" y="1431922"/>
            <a:ext cx="2962271" cy="467836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CFF251-19F6-4FBB-A726-0CE9BA514F17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5274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63713" y="4787898"/>
            <a:ext cx="5400675" cy="565154"/>
          </a:xfrm>
        </p:spPr>
        <p:txBody>
          <a:bodyPr anchor="b"/>
          <a:lstStyle>
            <a:lvl1pPr>
              <a:defRPr lang="en-US" sz="2000" b="1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63713" y="611184"/>
            <a:ext cx="5400675" cy="4103690"/>
          </a:xfrm>
        </p:spPr>
        <p:txBody>
          <a:bodyPr/>
          <a:lstStyle>
            <a:lvl1pPr marL="0" indent="0">
              <a:buNone/>
              <a:defRPr lang="et-EE"/>
            </a:lvl1pPr>
          </a:lstStyle>
          <a:p>
            <a:pPr lvl="0"/>
            <a:endParaRPr lang="et-EE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63713" y="5353053"/>
            <a:ext cx="5400675" cy="80327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AE832A-2632-4499-9D61-DFF71AFFCD08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1027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AA0177-72CA-4120-8227-9BB83409DB0D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815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D1F9F5-CCF3-4183-8C63-74050548BB0E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61115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981703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9817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877E38-1DAB-447C-9DEC-1A525E1F9EAC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5445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74690" y="2125659"/>
            <a:ext cx="7650163" cy="1465261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49370" y="3876671"/>
            <a:ext cx="6300792" cy="1747839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6CFF55-D846-4DA7-BEF4-93FAB884E961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3416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F30EC1-878A-4F6D-835E-69B619E437A3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0889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11202" y="4395785"/>
            <a:ext cx="7648571" cy="1358898"/>
          </a:xfrm>
        </p:spPr>
        <p:txBody>
          <a:bodyPr anchor="t"/>
          <a:lstStyle>
            <a:lvl1pPr>
              <a:defRPr lang="en-US"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11202" y="2898776"/>
            <a:ext cx="7648571" cy="1497009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CD6F29-FA2B-4233-A5A3-3CF09AB40991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3388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5BEF23-83EF-46FD-A277-4F58F4C86486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6689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49263" y="274640"/>
            <a:ext cx="8101007" cy="1139827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49263" y="1531940"/>
            <a:ext cx="3976689" cy="638178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49263" y="2170108"/>
            <a:ext cx="3976689" cy="39401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572000" y="1531940"/>
            <a:ext cx="3978270" cy="638178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572000" y="2170108"/>
            <a:ext cx="3978270" cy="39401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6E4002-36CA-4068-9EA8-95173424103F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0245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19E843-F66A-4F40-A450-95220569EBFD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8473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779090-DBA1-4C90-98CB-383E5AE445A6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583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49263" y="273048"/>
            <a:ext cx="2962271" cy="1158873"/>
          </a:xfrm>
        </p:spPr>
        <p:txBody>
          <a:bodyPr anchor="b"/>
          <a:lstStyle>
            <a:lvl1pPr>
              <a:defRPr lang="en-US" sz="2000" b="1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17897" y="273048"/>
            <a:ext cx="5032372" cy="58372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49263" y="1431922"/>
            <a:ext cx="2962271" cy="467836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A33B7B-57A1-4885-97CE-74CFAE901EB5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7693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63713" y="4787898"/>
            <a:ext cx="5400675" cy="565154"/>
          </a:xfrm>
        </p:spPr>
        <p:txBody>
          <a:bodyPr anchor="b"/>
          <a:lstStyle>
            <a:lvl1pPr>
              <a:defRPr lang="en-US" sz="2000" b="1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63713" y="611184"/>
            <a:ext cx="5400675" cy="4103690"/>
          </a:xfrm>
        </p:spPr>
        <p:txBody>
          <a:bodyPr/>
          <a:lstStyle>
            <a:lvl1pPr marL="0" indent="0">
              <a:buNone/>
              <a:defRPr lang="et-EE"/>
            </a:lvl1pPr>
          </a:lstStyle>
          <a:p>
            <a:pPr lvl="0"/>
            <a:endParaRPr lang="et-EE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63713" y="5353053"/>
            <a:ext cx="5400675" cy="80327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096255-6F36-4125-9F94-B36156C09CE9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5722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49263" y="273048"/>
            <a:ext cx="2962271" cy="1158873"/>
          </a:xfrm>
        </p:spPr>
        <p:txBody>
          <a:bodyPr anchor="b"/>
          <a:lstStyle>
            <a:lvl1pPr>
              <a:defRPr lang="en-US" sz="2000" b="1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17897" y="273048"/>
            <a:ext cx="5032372" cy="58372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49263" y="1431922"/>
            <a:ext cx="2962271" cy="467836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CFF251-19F6-4FBB-A726-0CE9BA514F17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403020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5423F4-8FFF-4C8E-A5B3-F1C16FB9B2C0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9272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981703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9817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162602-A3E9-49F6-9728-F85A69AD45A7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1634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7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63713" y="4787898"/>
            <a:ext cx="5400675" cy="565154"/>
          </a:xfrm>
        </p:spPr>
        <p:txBody>
          <a:bodyPr anchor="b"/>
          <a:lstStyle>
            <a:lvl1pPr>
              <a:defRPr lang="en-US" sz="2000" b="1"/>
            </a:lvl1pPr>
          </a:lstStyle>
          <a:p>
            <a:pPr lvl="0"/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63713" y="611184"/>
            <a:ext cx="5400675" cy="4103690"/>
          </a:xfrm>
        </p:spPr>
        <p:txBody>
          <a:bodyPr/>
          <a:lstStyle>
            <a:lvl1pPr marL="0" indent="0">
              <a:buNone/>
              <a:defRPr lang="et-EE"/>
            </a:lvl1pPr>
          </a:lstStyle>
          <a:p>
            <a:pPr lvl="0"/>
            <a:endParaRPr lang="et-EE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63713" y="5353053"/>
            <a:ext cx="5400675" cy="80327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AE832A-2632-4499-9D61-DFF71AFFCD08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2144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/>
          <a:lstStyle/>
          <a:p>
            <a:pPr lvl="0"/>
            <a:endParaRPr lang="et-E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5144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t-E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t-E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EA381F52-A3C4-44E6-9225-0B084BA5802A}" type="slidenum">
              <a:t>‹#›</a:t>
            </a:fld>
            <a:endParaRPr lang="et-EE"/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8244184" y="0"/>
            <a:ext cx="431029" cy="683999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0">
        <a:lnSpc>
          <a:spcPct val="8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et-EE" sz="5700" b="0" i="0" u="none" strike="noStrike" kern="1200" cap="none" spc="0" baseline="0">
          <a:solidFill>
            <a:srgbClr val="000000"/>
          </a:solidFill>
          <a:uFillTx/>
          <a:latin typeface="Roboto Condensed" pitchFamily="18"/>
          <a:ea typeface="Microsoft YaHei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0"/>
        </a:spcAft>
        <a:buSzPct val="45000"/>
        <a:buFont typeface="StarSymbol"/>
        <a:buChar char="●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1pPr>
      <a:lvl2pPr marL="863998" marR="0" lvl="1" indent="-323999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75000"/>
        <a:buFont typeface="StarSymbol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2pPr>
      <a:lvl3pPr marL="1295997" marR="0" lvl="2" indent="-287999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45000"/>
        <a:buFont typeface="StarSymbol"/>
        <a:buChar char="●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75000"/>
        <a:buFont typeface="StarSymbol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et-E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5144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fld id="{C79535BC-B179-443A-9321-BA043FDD6AD0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45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lvl="0" indent="0" algn="l" defTabSz="914400" rtl="0" fontAlgn="auto" hangingPunct="0">
        <a:lnSpc>
          <a:spcPct val="8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et-EE" sz="5700" b="0" i="0" u="none" strike="noStrike" kern="1200" cap="none" spc="0" baseline="0">
          <a:solidFill>
            <a:srgbClr val="000000"/>
          </a:solidFill>
          <a:uFillTx/>
          <a:latin typeface="Roboto Condensed" pitchFamily="18"/>
          <a:ea typeface="Microsoft YaHei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0"/>
        </a:spcAft>
        <a:buSzPct val="45000"/>
        <a:buFont typeface="StarSymbol"/>
        <a:buChar char="●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1pPr>
      <a:lvl2pPr marL="863998" marR="0" lvl="1" indent="-323999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75000"/>
        <a:buFont typeface="StarSymbol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2pPr>
      <a:lvl3pPr marL="1295997" marR="0" lvl="2" indent="-287999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45000"/>
        <a:buFont typeface="StarSymbol"/>
        <a:buChar char="●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75000"/>
        <a:buFont typeface="StarSymbol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81009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100987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outline text format</a:t>
            </a:r>
          </a:p>
          <a:p>
            <a:pPr lvl="1"/>
            <a:r>
              <a:rPr lang="en-GB" altLang="en-US" dirty="0" smtClean="0"/>
              <a:t>Second Outline Level</a:t>
            </a:r>
          </a:p>
          <a:p>
            <a:pPr lvl="2"/>
            <a:r>
              <a:rPr lang="en-GB" altLang="en-US" dirty="0" smtClean="0"/>
              <a:t>Third Outline Level</a:t>
            </a:r>
          </a:p>
          <a:p>
            <a:pPr lvl="3"/>
            <a:r>
              <a:rPr lang="en-GB" altLang="en-US" dirty="0" smtClean="0"/>
              <a:t>Fourth Outline Level</a:t>
            </a:r>
          </a:p>
          <a:p>
            <a:pPr lvl="4"/>
            <a:r>
              <a:rPr lang="en-GB" altLang="en-US" dirty="0" smtClean="0"/>
              <a:t>Fifth Outline Level</a:t>
            </a:r>
          </a:p>
          <a:p>
            <a:pPr lvl="4"/>
            <a:r>
              <a:rPr lang="en-GB" altLang="en-US" dirty="0" smtClean="0"/>
              <a:t>Sixth Outline Level</a:t>
            </a:r>
          </a:p>
          <a:p>
            <a:pPr lvl="4"/>
            <a:r>
              <a:rPr lang="en-GB" altLang="en-US" dirty="0" smtClean="0"/>
              <a:t>Seventh Outline Level</a:t>
            </a:r>
          </a:p>
          <a:p>
            <a:pPr lvl="4"/>
            <a:r>
              <a:rPr lang="en-GB" altLang="en-US" dirty="0" smtClean="0"/>
              <a:t>Eighth Outline Level</a:t>
            </a:r>
          </a:p>
          <a:p>
            <a:pPr lvl="4"/>
            <a:r>
              <a:rPr lang="en-GB" altLang="en-US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91A857D3-8977-4B76-8A8E-76EC884CC3A4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819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iming>
    <p:tnLst>
      <p:par>
        <p:cTn id="1" dur="indefinite" restart="never" nodeType="tmRoot"/>
      </p:par>
    </p:tnLst>
  </p:timing>
  <p:txStyles>
    <p:titleStyle>
      <a:lvl1pPr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400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marL="742950" indent="-28575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2pPr>
      <a:lvl3pPr marL="11430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3pPr>
      <a:lvl4pPr marL="16002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4pPr>
      <a:lvl5pPr marL="20574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5pPr>
      <a:lvl6pPr marL="25146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6pPr>
      <a:lvl7pPr marL="29718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7pPr>
      <a:lvl8pPr marL="34290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8pPr>
      <a:lvl9pPr marL="38862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1" fontAlgn="base" hangingPunct="1">
        <a:lnSpc>
          <a:spcPct val="110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49263" rtl="0" eaLnBrk="1" fontAlgn="base" hangingPunct="1">
        <a:lnSpc>
          <a:spcPct val="110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618718" y="364196"/>
            <a:ext cx="7762102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18718" y="1820976"/>
            <a:ext cx="7762102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618718" y="6340166"/>
            <a:ext cx="202489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2981097" y="6340166"/>
            <a:ext cx="303734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355924" y="6340166"/>
            <a:ext cx="202489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EA381F52-A3C4-44E6-9225-0B084BA5802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4562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675010" rtl="0" eaLnBrk="1" latinLnBrk="0" hangingPunct="1">
        <a:lnSpc>
          <a:spcPct val="90000"/>
        </a:lnSpc>
        <a:spcBef>
          <a:spcPct val="0"/>
        </a:spcBef>
        <a:buNone/>
        <a:defRPr sz="32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753" indent="-168753" algn="l" defTabSz="67501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1pPr>
      <a:lvl2pPr marL="506258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43763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476" kern="1200">
          <a:solidFill>
            <a:schemeClr val="tx1"/>
          </a:solidFill>
          <a:latin typeface="+mn-lt"/>
          <a:ea typeface="+mn-ea"/>
          <a:cs typeface="+mn-cs"/>
        </a:defRPr>
      </a:lvl3pPr>
      <a:lvl4pPr marL="1181268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4pPr>
      <a:lvl5pPr marL="1518773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5pPr>
      <a:lvl6pPr marL="1856278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6pPr>
      <a:lvl7pPr marL="2193783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7pPr>
      <a:lvl8pPr marL="2531288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8pPr>
      <a:lvl9pPr marL="2868793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1pPr>
      <a:lvl2pPr marL="337505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2pPr>
      <a:lvl3pPr marL="675010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3pPr>
      <a:lvl4pPr marL="1012515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4pPr>
      <a:lvl5pPr marL="1350020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5pPr>
      <a:lvl6pPr marL="1687525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6pPr>
      <a:lvl7pPr marL="2025030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7pPr>
      <a:lvl8pPr marL="2362535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8pPr>
      <a:lvl9pPr marL="2700040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et-E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8" y="1764810"/>
            <a:ext cx="9071643" cy="45144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8" y="6283445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036438" y="6279203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415585" y="6279212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E882A34-1B2E-4E59-9E37-0F91938D71A3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3965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0">
        <a:lnSpc>
          <a:spcPct val="8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et-EE" sz="5700" b="0" i="0" u="none" strike="noStrike" kern="1200" cap="none" spc="0" baseline="0">
          <a:solidFill>
            <a:srgbClr val="000000"/>
          </a:solidFill>
          <a:uFillTx/>
          <a:latin typeface="Roboto Condensed" pitchFamily="18"/>
          <a:ea typeface="Microsoft YaHei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0"/>
        </a:spcAft>
        <a:buSzPct val="45000"/>
        <a:buFont typeface="StarSymbol"/>
        <a:buChar char="●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1pPr>
      <a:lvl2pPr marL="863998" marR="0" lvl="1" indent="-323999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75000"/>
        <a:buFont typeface="StarSymbol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2pPr>
      <a:lvl3pPr marL="1295997" marR="0" lvl="2" indent="-287999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45000"/>
        <a:buFont typeface="StarSymbol"/>
        <a:buChar char="●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75000"/>
        <a:buFont typeface="StarSymbol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/>
          <a:lstStyle/>
          <a:p>
            <a:pPr lvl="0"/>
            <a:endParaRPr lang="et-E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5144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t-E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t-E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EA381F52-A3C4-44E6-9225-0B084BA5802A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8205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0">
        <a:lnSpc>
          <a:spcPct val="8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et-EE" sz="5700" b="0" i="0" u="none" strike="noStrike" kern="1200" cap="none" spc="0" baseline="0">
          <a:solidFill>
            <a:srgbClr val="000000"/>
          </a:solidFill>
          <a:uFillTx/>
          <a:latin typeface="Roboto Condensed" pitchFamily="18"/>
          <a:ea typeface="Microsoft YaHei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0"/>
        </a:spcAft>
        <a:buSzPct val="45000"/>
        <a:buFont typeface="StarSymbol"/>
        <a:buChar char="●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1pPr>
      <a:lvl2pPr marL="863998" marR="0" lvl="1" indent="-323999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75000"/>
        <a:buFont typeface="StarSymbol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2pPr>
      <a:lvl3pPr marL="1295997" marR="0" lvl="2" indent="-287999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45000"/>
        <a:buFont typeface="StarSymbol"/>
        <a:buChar char="●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75000"/>
        <a:buFont typeface="StarSymbol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5pPr>
    </p:bodyStyle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et-E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5144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8" y="6270187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r>
              <a:rPr lang="et-EE"/>
              <a:t>Tartu, 03.02.2015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17427" y="6266346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r>
              <a:rPr lang="et-EE"/>
              <a:t>Pille Liblik, HTM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473220" y="6266346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35BD121D-90AC-41B2-8EE6-8F5FD6C5519A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0755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0">
        <a:lnSpc>
          <a:spcPct val="8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et-EE" sz="5700" b="0" i="0" u="none" strike="noStrike" kern="1200" cap="none" spc="0" baseline="0">
          <a:solidFill>
            <a:srgbClr val="000000"/>
          </a:solidFill>
          <a:uFillTx/>
          <a:latin typeface="Roboto Condensed" pitchFamily="18"/>
          <a:ea typeface="Microsoft YaHei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0"/>
        </a:spcAft>
        <a:buSzPct val="45000"/>
        <a:buFont typeface="StarSymbol"/>
        <a:buChar char="●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1pPr>
      <a:lvl2pPr marL="863998" marR="0" lvl="1" indent="-323999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75000"/>
        <a:buFont typeface="StarSymbol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2pPr>
      <a:lvl3pPr marL="1295997" marR="0" lvl="2" indent="-287999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45000"/>
        <a:buFont typeface="StarSymbol"/>
        <a:buChar char="●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75000"/>
        <a:buFont typeface="StarSymbol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Roboto Condensed" pitchFamily="2"/>
          <a:ea typeface="Microsoft YaHei" pitchFamily="2"/>
          <a:cs typeface="Mangal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m.ee/sites/default/files/pgs_eelnou_tuge_vajavate_opilaste_infomaterjal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ppekava.innove.ee/valikkursuseid-tutvustav-vebinar-12-06-2017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s://oppekava.innove.ee/soovitusi-ja-naiteid-loovtoode-labiviimiseks-pohikoolis-2017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aarja-Liisa.Kytt@innove.ee" TargetMode="External"/><Relationship Id="rId2" Type="http://schemas.openxmlformats.org/officeDocument/2006/relationships/hyperlink" Target="mailto:Aimi.Pyya@innove.e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igne.Granstr&#246;m@hm.e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hm.ee/sites/default/files/uldhariduse_valishindamise_ulesanded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iigiteataja.ee/akt/123032015108#para66b1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ducation/sites/education/files/2017-learner-development-guiding-principles_en.pdf" TargetMode="External"/><Relationship Id="rId2" Type="http://schemas.openxmlformats.org/officeDocument/2006/relationships/hyperlink" Target="https://ec.europa.eu/education/sites/education/files/2017-school-development-quality-assurance_en.pdfhttps:/ec.europa.eu/education/sites/education/files/2017-school-development-quality-assurance_en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eycompetences2017.com/docs/Key_Competences_reforms_and_influence_of_Framework_Draft_Final_report_310517%5b3%5d.pdf" TargetMode="External"/><Relationship Id="rId4" Type="http://schemas.openxmlformats.org/officeDocument/2006/relationships/hyperlink" Target="https://ec.europa.eu/education/sites/education/files/teachers-school-leaders-wg-0917_en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isca-web.org/english/news/estoniadevelopingnewmovingvalueswithreformedphysicalactivityeducationinterviewwithmaretpih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B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 idx="4294967295"/>
          </p:nvPr>
        </p:nvSpPr>
        <p:spPr>
          <a:xfrm>
            <a:off x="367195" y="2192356"/>
            <a:ext cx="7926796" cy="1799904"/>
          </a:xfrm>
        </p:spPr>
        <p:txBody>
          <a:bodyPr anchor="t" anchorCtr="1"/>
          <a:lstStyle/>
          <a:p>
            <a:pPr algn="ctr">
              <a:spcBef>
                <a:spcPts val="600"/>
              </a:spcBef>
              <a:buNone/>
            </a:pPr>
            <a:r>
              <a:rPr lang="fi-FI" sz="4000" b="1" dirty="0" err="1"/>
              <a:t>Kerge</a:t>
            </a:r>
            <a:r>
              <a:rPr lang="fi-FI" sz="4000" b="1" dirty="0"/>
              <a:t> </a:t>
            </a:r>
            <a:r>
              <a:rPr lang="fi-FI" sz="4000" b="1" dirty="0" err="1"/>
              <a:t>sahmakas</a:t>
            </a:r>
            <a:r>
              <a:rPr lang="fi-FI" sz="4000" b="1" dirty="0"/>
              <a:t> </a:t>
            </a:r>
            <a:r>
              <a:rPr lang="fi-FI" sz="4000" b="1" dirty="0" err="1"/>
              <a:t>haridusmaastiku</a:t>
            </a:r>
            <a:r>
              <a:rPr lang="fi-FI" sz="4000" b="1" dirty="0"/>
              <a:t> </a:t>
            </a:r>
            <a:r>
              <a:rPr lang="fi-FI" sz="4000" b="1" dirty="0" err="1"/>
              <a:t>uuendustest</a:t>
            </a:r>
            <a:r>
              <a:rPr lang="et-EE" sz="4000" b="1" dirty="0"/>
              <a:t> </a:t>
            </a:r>
            <a:br>
              <a:rPr lang="et-EE" sz="4000" b="1" dirty="0"/>
            </a:br>
            <a:r>
              <a:rPr lang="et-EE" sz="4000" dirty="0"/>
              <a:t>ehk</a:t>
            </a:r>
            <a:r>
              <a:rPr lang="fi-FI" sz="4000" b="1" dirty="0"/>
              <a:t/>
            </a:r>
            <a:br>
              <a:rPr lang="fi-FI" sz="4000" b="1" dirty="0"/>
            </a:br>
            <a:r>
              <a:rPr lang="et-EE" sz="4000" b="1" dirty="0"/>
              <a:t>õ</a:t>
            </a:r>
            <a:r>
              <a:rPr lang="fi-FI" sz="4000" b="1" dirty="0" err="1"/>
              <a:t>ppimine</a:t>
            </a:r>
            <a:r>
              <a:rPr lang="fi-FI" sz="4000" b="1" dirty="0"/>
              <a:t> ja </a:t>
            </a:r>
            <a:r>
              <a:rPr lang="fi-FI" sz="4000" b="1" dirty="0" err="1"/>
              <a:t>õpetamine</a:t>
            </a:r>
            <a:r>
              <a:rPr lang="fi-FI" sz="4000" b="1" dirty="0"/>
              <a:t> </a:t>
            </a:r>
            <a:r>
              <a:rPr lang="fi-FI" sz="4000" b="1" dirty="0" err="1"/>
              <a:t>Eestis</a:t>
            </a:r>
            <a:r>
              <a:rPr lang="fi-FI" sz="4000" b="1" dirty="0"/>
              <a:t> ja</a:t>
            </a:r>
            <a:r>
              <a:rPr lang="et-EE" sz="4000" b="1" dirty="0"/>
              <a:t/>
            </a:r>
            <a:br>
              <a:rPr lang="et-EE" sz="4000" b="1" dirty="0"/>
            </a:br>
            <a:r>
              <a:rPr lang="et-EE" sz="4000" b="1" dirty="0" smtClean="0"/>
              <a:t> </a:t>
            </a:r>
            <a:r>
              <a:rPr lang="fi-FI" sz="4000" b="1" dirty="0" smtClean="0"/>
              <a:t>vaade </a:t>
            </a:r>
            <a:r>
              <a:rPr lang="fi-FI" sz="4000" b="1" dirty="0" err="1"/>
              <a:t>sellele</a:t>
            </a:r>
            <a:r>
              <a:rPr lang="fi-FI" sz="4000" b="1" dirty="0"/>
              <a:t> </a:t>
            </a:r>
            <a:r>
              <a:rPr lang="fi-FI" sz="4000" b="1" dirty="0" err="1"/>
              <a:t>Euroopast</a:t>
            </a:r>
            <a:endParaRPr lang="et-EE" sz="4000" dirty="0">
              <a:solidFill>
                <a:srgbClr val="FFFFFF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31417" y="4644405"/>
            <a:ext cx="7200003" cy="17171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t-EE" sz="256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 pitchFamily="18"/>
                <a:ea typeface="Microsoft YaHei" pitchFamily="2"/>
                <a:cs typeface="Mangal" pitchFamily="2"/>
              </a:rPr>
              <a:t>Pille Liblik</a:t>
            </a: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t-EE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 pitchFamily="18"/>
                <a:ea typeface="Microsoft YaHei" pitchFamily="2"/>
                <a:cs typeface="Mangal" pitchFamily="2"/>
              </a:rPr>
              <a:t>Asejuhataja (õppekavad)</a:t>
            </a: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t-EE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 pitchFamily="18"/>
                <a:ea typeface="Microsoft YaHei" pitchFamily="2"/>
                <a:cs typeface="Mangal" pitchFamily="2"/>
              </a:rPr>
              <a:t>Üldharidusosakond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2000" kern="0" dirty="0" smtClean="0">
                <a:solidFill>
                  <a:srgbClr val="FFFFFF"/>
                </a:solidFill>
                <a:latin typeface="Roboto Condensed" pitchFamily="18"/>
                <a:ea typeface="Microsoft YaHei" pitchFamily="2"/>
                <a:cs typeface="Mangal" pitchFamily="2"/>
              </a:rPr>
              <a:t>28</a:t>
            </a:r>
            <a:r>
              <a:rPr kumimoji="0" lang="et-E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 pitchFamily="18"/>
                <a:ea typeface="Microsoft YaHei" pitchFamily="2"/>
                <a:cs typeface="Mangal" pitchFamily="2"/>
              </a:rPr>
              <a:t>. september 2017</a:t>
            </a:r>
            <a:endParaRPr kumimoji="0" lang="et-EE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t-EE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0" y="0"/>
            <a:ext cx="9000000" cy="179999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t-E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95" y="215999"/>
            <a:ext cx="3464999" cy="13860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lt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26" y="337784"/>
            <a:ext cx="1115548" cy="1142429"/>
          </a:xfrm>
          <a:prstGeom prst="rect">
            <a:avLst/>
          </a:prstGeom>
        </p:spPr>
      </p:pic>
      <p:pic>
        <p:nvPicPr>
          <p:cNvPr id="9" name="Pilt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944" y="395933"/>
            <a:ext cx="1895047" cy="101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1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8" y="301322"/>
            <a:ext cx="7740185" cy="864089"/>
          </a:xfrm>
        </p:spPr>
        <p:txBody>
          <a:bodyPr/>
          <a:lstStyle/>
          <a:p>
            <a:pPr lvl="0">
              <a:buNone/>
            </a:pPr>
            <a:r>
              <a:rPr lang="et-EE" sz="3200" b="1" dirty="0" smtClean="0">
                <a:solidFill>
                  <a:schemeClr val="tx1"/>
                </a:solidFill>
              </a:rPr>
              <a:t>Matemaatika õppimise arendamise vajadus</a:t>
            </a:r>
            <a:endParaRPr lang="et-EE" sz="32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10692" y="1165411"/>
            <a:ext cx="8033492" cy="527919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t-EE" sz="2000" dirty="0" err="1" smtClean="0"/>
              <a:t>Päheõppimine</a:t>
            </a:r>
            <a:r>
              <a:rPr lang="et-EE" sz="2000" dirty="0" smtClean="0"/>
              <a:t> </a:t>
            </a:r>
            <a:r>
              <a:rPr lang="et-EE" sz="2000" dirty="0"/>
              <a:t>on kõige ebaefektiivsem </a:t>
            </a:r>
            <a:r>
              <a:rPr lang="et-EE" sz="2000" dirty="0" smtClean="0"/>
              <a:t>õpistrateegia </a:t>
            </a:r>
            <a:r>
              <a:rPr lang="fi-FI" sz="2000" dirty="0" smtClean="0"/>
              <a:t> </a:t>
            </a:r>
            <a:endParaRPr lang="et-EE" sz="2000" dirty="0"/>
          </a:p>
          <a:p>
            <a:pPr>
              <a:spcAft>
                <a:spcPts val="600"/>
              </a:spcAft>
            </a:pPr>
            <a:r>
              <a:rPr lang="et-EE" sz="2000" dirty="0" smtClean="0"/>
              <a:t>Nõrk jooniste lugemise oskus</a:t>
            </a:r>
          </a:p>
          <a:p>
            <a:pPr>
              <a:spcAft>
                <a:spcPts val="600"/>
              </a:spcAft>
            </a:pPr>
            <a:r>
              <a:rPr lang="et-EE" sz="2000" dirty="0" smtClean="0"/>
              <a:t>Tea</a:t>
            </a:r>
            <a:r>
              <a:rPr lang="et-EE" sz="2000" dirty="0"/>
              <a:t>dlik ülesannete lahendamise </a:t>
            </a:r>
            <a:r>
              <a:rPr lang="et-EE" sz="2000" dirty="0" smtClean="0"/>
              <a:t>oskuste </a:t>
            </a:r>
            <a:r>
              <a:rPr lang="et-EE" sz="2000" dirty="0"/>
              <a:t>arendamine </a:t>
            </a:r>
            <a:r>
              <a:rPr lang="fi-FI" sz="2000" dirty="0"/>
              <a:t> </a:t>
            </a:r>
            <a:endParaRPr lang="et-EE" sz="2000" dirty="0"/>
          </a:p>
          <a:p>
            <a:pPr>
              <a:spcAft>
                <a:spcPts val="600"/>
              </a:spcAft>
            </a:pPr>
            <a:r>
              <a:rPr lang="et-EE" sz="2000" dirty="0" err="1"/>
              <a:t>Õ</a:t>
            </a:r>
            <a:r>
              <a:rPr lang="fi-FI" sz="2000" dirty="0" err="1" smtClean="0"/>
              <a:t>pilas</a:t>
            </a:r>
            <a:r>
              <a:rPr lang="et-EE" sz="2000" dirty="0" err="1" smtClean="0"/>
              <a:t>ed</a:t>
            </a:r>
            <a:r>
              <a:rPr lang="et-EE" sz="2000" dirty="0" smtClean="0"/>
              <a:t>: õpi</a:t>
            </a:r>
            <a:r>
              <a:rPr lang="fi-FI" sz="2000" dirty="0" err="1"/>
              <a:t>strateegia</a:t>
            </a:r>
            <a:r>
              <a:rPr lang="et-EE" sz="2000" dirty="0"/>
              <a:t>id</a:t>
            </a:r>
            <a:r>
              <a:rPr lang="fi-FI" sz="2000" dirty="0"/>
              <a:t> ei ole </a:t>
            </a:r>
            <a:r>
              <a:rPr lang="fi-FI" sz="2000" dirty="0" err="1"/>
              <a:t>õpetatud</a:t>
            </a:r>
            <a:r>
              <a:rPr lang="fi-FI" sz="2000" dirty="0"/>
              <a:t>, </a:t>
            </a:r>
            <a:r>
              <a:rPr lang="fi-FI" sz="2000" dirty="0" err="1" smtClean="0"/>
              <a:t>õpetaja</a:t>
            </a:r>
            <a:r>
              <a:rPr lang="et-EE" sz="2000" dirty="0" smtClean="0"/>
              <a:t>d: oleme küll </a:t>
            </a:r>
            <a:r>
              <a:rPr lang="et-EE" sz="2000" dirty="0"/>
              <a:t>õpetanud.</a:t>
            </a:r>
          </a:p>
          <a:p>
            <a:pPr>
              <a:spcAft>
                <a:spcPts val="0"/>
              </a:spcAft>
            </a:pPr>
            <a:r>
              <a:rPr lang="et-EE" sz="2000" dirty="0" smtClean="0"/>
              <a:t>Õpilaste küüniline suhtumine ainesse: kõrge sooritus vs õpetaja emotsionaalne tugi</a:t>
            </a:r>
          </a:p>
          <a:p>
            <a:pPr marL="108000" indent="0" algn="r">
              <a:spcAft>
                <a:spcPts val="600"/>
              </a:spcAft>
              <a:buNone/>
            </a:pPr>
            <a:r>
              <a:rPr lang="et-EE" sz="2000" i="1" dirty="0" smtClean="0"/>
              <a:t>„</a:t>
            </a:r>
            <a:r>
              <a:rPr lang="fi-FI" sz="2000" i="1" dirty="0" smtClean="0"/>
              <a:t> </a:t>
            </a:r>
            <a:r>
              <a:rPr lang="fi-FI" sz="2000" i="1" dirty="0" err="1"/>
              <a:t>Põhikooli</a:t>
            </a:r>
            <a:r>
              <a:rPr lang="fi-FI" sz="2000" i="1" dirty="0"/>
              <a:t> </a:t>
            </a:r>
            <a:r>
              <a:rPr lang="fi-FI" sz="2000" i="1" dirty="0" err="1"/>
              <a:t>matemaatika</a:t>
            </a:r>
            <a:r>
              <a:rPr lang="fi-FI" sz="2000" i="1" dirty="0"/>
              <a:t> </a:t>
            </a:r>
            <a:r>
              <a:rPr lang="fi-FI" sz="2000" i="1" dirty="0" err="1"/>
              <a:t>lõpueksami</a:t>
            </a:r>
            <a:r>
              <a:rPr lang="fi-FI" sz="2000" i="1" dirty="0"/>
              <a:t> </a:t>
            </a:r>
            <a:r>
              <a:rPr lang="fi-FI" sz="2000" i="1" dirty="0" err="1"/>
              <a:t>taustauuringu</a:t>
            </a:r>
            <a:r>
              <a:rPr lang="fi-FI" sz="2000" i="1" dirty="0"/>
              <a:t> </a:t>
            </a:r>
            <a:r>
              <a:rPr lang="fi-FI" sz="2000" i="1" dirty="0" err="1"/>
              <a:t>tulemused</a:t>
            </a:r>
            <a:r>
              <a:rPr lang="et-EE" sz="2000" i="1" dirty="0" smtClean="0"/>
              <a:t>“ TLÜ 2016 </a:t>
            </a:r>
            <a:endParaRPr lang="et-EE" sz="2000" i="1" dirty="0"/>
          </a:p>
          <a:p>
            <a:pPr marL="108000" indent="0">
              <a:spcBef>
                <a:spcPts val="1200"/>
              </a:spcBef>
              <a:spcAft>
                <a:spcPts val="0"/>
              </a:spcAft>
              <a:buNone/>
            </a:pPr>
            <a:endParaRPr lang="et-EE" sz="2000" dirty="0" smtClean="0"/>
          </a:p>
          <a:p>
            <a:pPr marL="10800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t-EE" sz="2000" dirty="0" smtClean="0"/>
              <a:t>Eeldus: PK lõpuks on kõigil ühtlane tase matemaatikas.</a:t>
            </a:r>
          </a:p>
          <a:p>
            <a:pPr marL="10800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et-EE" sz="2000" dirty="0" smtClean="0"/>
              <a:t>G reaalsus: kaks „kasti“ pole piisav ei andekatele ega vähemvõimekatele</a:t>
            </a:r>
          </a:p>
          <a:p>
            <a:pPr marL="1076325" indent="-968375">
              <a:spcBef>
                <a:spcPts val="600"/>
              </a:spcBef>
              <a:spcAft>
                <a:spcPts val="600"/>
              </a:spcAft>
              <a:buNone/>
            </a:pPr>
            <a:r>
              <a:rPr lang="et-EE" sz="2000" dirty="0" smtClean="0"/>
              <a:t>Eesmärk</a:t>
            </a:r>
            <a:r>
              <a:rPr lang="et-EE" sz="2000" dirty="0"/>
              <a:t>: arendada välja </a:t>
            </a:r>
            <a:r>
              <a:rPr lang="et-EE" sz="2000" dirty="0" smtClean="0"/>
              <a:t>baaskursus ja korralikud valikkursused spetsialiseerumiseks ning edasiõppimiseks</a:t>
            </a:r>
            <a:endParaRPr lang="et-EE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74479" y="543"/>
            <a:ext cx="431029" cy="683999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6467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998" y="301322"/>
            <a:ext cx="7740187" cy="1262155"/>
          </a:xfrm>
        </p:spPr>
        <p:txBody>
          <a:bodyPr/>
          <a:lstStyle/>
          <a:p>
            <a:pPr>
              <a:buNone/>
            </a:pPr>
            <a:r>
              <a:rPr lang="et-EE" sz="3200" b="1" dirty="0" smtClean="0"/>
              <a:t>Õppijakeskne õppekava igaühele: </a:t>
            </a:r>
            <a:endParaRPr lang="et-EE" sz="3200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971378" y="2052118"/>
            <a:ext cx="7128792" cy="432048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t-EE" sz="2000" dirty="0" smtClean="0"/>
              <a:t>tõhustatud </a:t>
            </a:r>
            <a:r>
              <a:rPr lang="et-EE" sz="2000" dirty="0"/>
              <a:t>või </a:t>
            </a:r>
            <a:r>
              <a:rPr lang="et-EE" sz="2000" dirty="0" smtClean="0"/>
              <a:t>erituge vajav õpilane</a:t>
            </a:r>
          </a:p>
          <a:p>
            <a:pPr>
              <a:spcAft>
                <a:spcPts val="600"/>
              </a:spcAft>
            </a:pPr>
            <a:r>
              <a:rPr lang="et-EE" sz="2000" dirty="0" smtClean="0"/>
              <a:t>individuaalset õppekava vajav andekas õpilane </a:t>
            </a:r>
          </a:p>
          <a:p>
            <a:pPr>
              <a:spcAft>
                <a:spcPts val="600"/>
              </a:spcAft>
            </a:pPr>
            <a:r>
              <a:rPr lang="et-EE" sz="2000" dirty="0" smtClean="0"/>
              <a:t>teistsuguse emakeelega õpilane </a:t>
            </a:r>
          </a:p>
          <a:p>
            <a:pPr>
              <a:spcAft>
                <a:spcPts val="600"/>
              </a:spcAft>
            </a:pPr>
            <a:r>
              <a:rPr lang="et-EE" sz="2000" dirty="0" smtClean="0"/>
              <a:t>äsja sisserännanud</a:t>
            </a:r>
            <a:r>
              <a:rPr lang="et-EE" sz="2000" dirty="0"/>
              <a:t> </a:t>
            </a:r>
            <a:r>
              <a:rPr lang="et-EE" sz="2000" dirty="0" smtClean="0"/>
              <a:t>õpilane</a:t>
            </a:r>
          </a:p>
          <a:p>
            <a:pPr>
              <a:spcAft>
                <a:spcPts val="600"/>
              </a:spcAft>
            </a:pPr>
            <a:r>
              <a:rPr lang="et-EE" sz="2000" dirty="0"/>
              <a:t>kooli ja/ või klassi vahetav õpilane</a:t>
            </a:r>
          </a:p>
          <a:p>
            <a:pPr>
              <a:spcAft>
                <a:spcPts val="600"/>
              </a:spcAft>
            </a:pPr>
            <a:r>
              <a:rPr lang="et-EE" sz="2000" dirty="0" smtClean="0"/>
              <a:t>järgmisele kooliastmele liikuv õpilane</a:t>
            </a:r>
          </a:p>
          <a:p>
            <a:pPr>
              <a:spcAft>
                <a:spcPts val="600"/>
              </a:spcAft>
            </a:pPr>
            <a:r>
              <a:rPr lang="et-EE" sz="2000" dirty="0" smtClean="0"/>
              <a:t>… </a:t>
            </a:r>
          </a:p>
          <a:p>
            <a:pPr>
              <a:spcAft>
                <a:spcPts val="600"/>
              </a:spcAft>
            </a:pPr>
            <a:endParaRPr lang="et-EE" sz="2000" dirty="0"/>
          </a:p>
          <a:p>
            <a:pPr marL="108000" indent="0">
              <a:spcAft>
                <a:spcPts val="600"/>
              </a:spcAft>
              <a:buNone/>
            </a:pPr>
            <a:r>
              <a:rPr lang="et-EE" sz="2000" dirty="0"/>
              <a:t>j</a:t>
            </a:r>
            <a:r>
              <a:rPr lang="et-EE" sz="2000" dirty="0" smtClean="0"/>
              <a:t>a tema arengut toetav õppekeskkond.</a:t>
            </a:r>
            <a:endParaRPr lang="et-EE" sz="2000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103" y="107901"/>
            <a:ext cx="1924663" cy="133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9289" y="323925"/>
            <a:ext cx="8072997" cy="886699"/>
          </a:xfrm>
        </p:spPr>
        <p:txBody>
          <a:bodyPr/>
          <a:lstStyle/>
          <a:p>
            <a:pPr lvl="0">
              <a:buNone/>
            </a:pPr>
            <a:r>
              <a:rPr lang="et-EE" altLang="et-EE" sz="3200" b="1" dirty="0" smtClean="0">
                <a:solidFill>
                  <a:schemeClr val="tx1"/>
                </a:solidFill>
              </a:rPr>
              <a:t>Olulisimad probleemid HEV õpilaste õppekorralduses ja muudatuste eesmärk</a:t>
            </a:r>
            <a:endParaRPr lang="et-EE" altLang="et-EE" sz="32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79289" y="1404045"/>
            <a:ext cx="8064895" cy="5112568"/>
          </a:xfrm>
        </p:spPr>
        <p:txBody>
          <a:bodyPr/>
          <a:lstStyle/>
          <a:p>
            <a:r>
              <a:rPr lang="et-EE" sz="2000" dirty="0" smtClean="0">
                <a:solidFill>
                  <a:schemeClr val="tx1"/>
                </a:solidFill>
              </a:rPr>
              <a:t>HEV </a:t>
            </a:r>
            <a:r>
              <a:rPr lang="et-EE" sz="2000" dirty="0">
                <a:solidFill>
                  <a:schemeClr val="tx1"/>
                </a:solidFill>
              </a:rPr>
              <a:t>õpilaste </a:t>
            </a:r>
            <a:r>
              <a:rPr lang="et-EE" sz="2000" dirty="0" smtClean="0">
                <a:solidFill>
                  <a:schemeClr val="tx1"/>
                </a:solidFill>
              </a:rPr>
              <a:t>jaotus eriklassidele meditsiiniliste diagnooside kaupa ei taga </a:t>
            </a:r>
            <a:r>
              <a:rPr lang="et-EE" sz="2000" dirty="0">
                <a:solidFill>
                  <a:schemeClr val="tx1"/>
                </a:solidFill>
              </a:rPr>
              <a:t>õpilastele vajalikku tuge ja paindlikku õppekorraldust </a:t>
            </a:r>
            <a:r>
              <a:rPr lang="et-EE" sz="2000" dirty="0" smtClean="0">
                <a:solidFill>
                  <a:schemeClr val="tx1"/>
                </a:solidFill>
              </a:rPr>
              <a:t>ega toeta </a:t>
            </a:r>
            <a:r>
              <a:rPr lang="et-EE" sz="2000" dirty="0">
                <a:solidFill>
                  <a:schemeClr val="tx1"/>
                </a:solidFill>
              </a:rPr>
              <a:t>kaasava hariduse põhimõtteid. </a:t>
            </a:r>
          </a:p>
          <a:p>
            <a:pPr lvl="0"/>
            <a:r>
              <a:rPr lang="et-EE" sz="2000" dirty="0" smtClean="0">
                <a:solidFill>
                  <a:schemeClr val="tx1"/>
                </a:solidFill>
              </a:rPr>
              <a:t>Koolipidajate võimekus ja </a:t>
            </a:r>
            <a:r>
              <a:rPr lang="et-EE" sz="2000" dirty="0">
                <a:solidFill>
                  <a:schemeClr val="tx1"/>
                </a:solidFill>
              </a:rPr>
              <a:t>ressursid on väga erineval tasemel </a:t>
            </a:r>
            <a:r>
              <a:rPr lang="et-EE" sz="2000" dirty="0" smtClean="0">
                <a:solidFill>
                  <a:schemeClr val="tx1"/>
                </a:solidFill>
              </a:rPr>
              <a:t>ega taga </a:t>
            </a:r>
            <a:r>
              <a:rPr lang="et-EE" sz="2000" dirty="0">
                <a:solidFill>
                  <a:schemeClr val="tx1"/>
                </a:solidFill>
              </a:rPr>
              <a:t>tugispetsialistide teenuste ühtlast kättesaadavust ja kvaliteeti. </a:t>
            </a:r>
            <a:endParaRPr lang="et-EE" sz="2000" dirty="0" smtClean="0">
              <a:solidFill>
                <a:schemeClr val="tx1"/>
              </a:solidFill>
            </a:endParaRPr>
          </a:p>
          <a:p>
            <a:pPr lvl="0"/>
            <a:r>
              <a:rPr lang="et-EE" sz="2000" dirty="0" smtClean="0">
                <a:solidFill>
                  <a:schemeClr val="tx1"/>
                </a:solidFill>
              </a:rPr>
              <a:t>Ebaselge </a:t>
            </a:r>
            <a:r>
              <a:rPr lang="et-EE" sz="2000" dirty="0">
                <a:solidFill>
                  <a:schemeClr val="tx1"/>
                </a:solidFill>
              </a:rPr>
              <a:t>vastutuse jaotus riigi ja kohalike omavalitsuste vahel põhihariduse korraldamisel </a:t>
            </a:r>
            <a:r>
              <a:rPr lang="et-EE" sz="2000" dirty="0" smtClean="0">
                <a:solidFill>
                  <a:schemeClr val="tx1"/>
                </a:solidFill>
              </a:rPr>
              <a:t>vajab </a:t>
            </a:r>
            <a:r>
              <a:rPr lang="et-EE" sz="2000" dirty="0">
                <a:solidFill>
                  <a:schemeClr val="tx1"/>
                </a:solidFill>
              </a:rPr>
              <a:t>täpsustamist.</a:t>
            </a:r>
          </a:p>
          <a:p>
            <a:pPr marL="108000" indent="0">
              <a:buNone/>
            </a:pPr>
            <a:endParaRPr lang="et-EE" sz="2000" b="1" u="sng" dirty="0" smtClean="0">
              <a:solidFill>
                <a:schemeClr val="tx1"/>
              </a:solidFill>
            </a:endParaRPr>
          </a:p>
          <a:p>
            <a:pPr marL="108000" indent="0">
              <a:buNone/>
            </a:pPr>
            <a:r>
              <a:rPr lang="et-EE" sz="2000" b="1" u="sng" dirty="0" smtClean="0">
                <a:solidFill>
                  <a:schemeClr val="tx1"/>
                </a:solidFill>
              </a:rPr>
              <a:t>Muudatuste eesmärk: </a:t>
            </a:r>
            <a:r>
              <a:rPr lang="et-EE" sz="2000" b="1" dirty="0" smtClean="0">
                <a:solidFill>
                  <a:schemeClr val="tx1"/>
                </a:solidFill>
              </a:rPr>
              <a:t>läheneda õpilaste vajadustele individuaalselt ning luua </a:t>
            </a:r>
            <a:r>
              <a:rPr lang="et-EE" sz="2000" b="1" dirty="0">
                <a:solidFill>
                  <a:schemeClr val="tx1"/>
                </a:solidFill>
              </a:rPr>
              <a:t>vajaduspõhine ja paindlik HEV õppekorralduse toetussüsteem, mis ei sõltu kooli tüübist ja omandivormist</a:t>
            </a:r>
            <a:r>
              <a:rPr lang="et-EE" sz="2000" b="1" dirty="0" smtClean="0">
                <a:solidFill>
                  <a:schemeClr val="tx1"/>
                </a:solidFill>
              </a:rPr>
              <a:t>.</a:t>
            </a:r>
          </a:p>
          <a:p>
            <a:pPr marL="108000" indent="0">
              <a:buNone/>
            </a:pPr>
            <a:r>
              <a:rPr lang="et-EE" sz="2000" b="1">
                <a:solidFill>
                  <a:schemeClr val="tx1"/>
                </a:solidFill>
                <a:hlinkClick r:id="rId3"/>
              </a:rPr>
              <a:t>https://</a:t>
            </a:r>
            <a:r>
              <a:rPr lang="et-EE" sz="2000" b="1" smtClean="0">
                <a:solidFill>
                  <a:schemeClr val="tx1"/>
                </a:solidFill>
                <a:hlinkClick r:id="rId3"/>
              </a:rPr>
              <a:t>www.hm.ee/sites/default/files/pgs_eelnou_tuge_vajavate_opilaste_infomaterjal.pdf</a:t>
            </a:r>
            <a:r>
              <a:rPr lang="et-EE" sz="2000" b="1" smtClean="0">
                <a:solidFill>
                  <a:schemeClr val="tx1"/>
                </a:solidFill>
              </a:rPr>
              <a:t> </a:t>
            </a:r>
            <a:endParaRPr lang="et-EE" sz="2000" b="1" dirty="0">
              <a:solidFill>
                <a:schemeClr val="tx1"/>
              </a:solidFill>
            </a:endParaRPr>
          </a:p>
          <a:p>
            <a:pPr marL="108000" lvl="0" indent="0">
              <a:buNone/>
            </a:pPr>
            <a:endParaRPr lang="et-EE" sz="2400" b="1" dirty="0"/>
          </a:p>
          <a:p>
            <a:pPr lvl="0"/>
            <a:endParaRPr lang="et-EE" sz="2400" dirty="0" smtClean="0"/>
          </a:p>
          <a:p>
            <a:pPr marL="108000" lvl="0" indent="0">
              <a:buNone/>
            </a:pPr>
            <a:endParaRPr lang="et-EE" sz="2000" dirty="0" smtClean="0"/>
          </a:p>
          <a:p>
            <a:pPr marL="108000" lvl="0" indent="0">
              <a:buNone/>
            </a:pPr>
            <a:endParaRPr lang="et-EE" sz="2000" dirty="0"/>
          </a:p>
          <a:p>
            <a:pPr marL="108000" indent="0" eaLnBrk="1" hangingPunct="1">
              <a:buNone/>
              <a:defRPr/>
            </a:pPr>
            <a:endParaRPr lang="et-EE" sz="2400" u="sng" dirty="0" smtClean="0"/>
          </a:p>
          <a:p>
            <a:pPr marL="108000" indent="0" eaLnBrk="1" hangingPunct="1">
              <a:buNone/>
              <a:defRPr/>
            </a:pPr>
            <a:endParaRPr lang="et-EE" sz="1800" dirty="0" smtClean="0"/>
          </a:p>
          <a:p>
            <a:pPr marL="108000" indent="0" eaLnBrk="1" hangingPunct="1">
              <a:buNone/>
              <a:defRPr/>
            </a:pPr>
            <a:endParaRPr lang="et-EE" sz="1800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et-EE" sz="1800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et-EE" sz="18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44184" y="0"/>
            <a:ext cx="431029" cy="6839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72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23305" y="107902"/>
            <a:ext cx="7200801" cy="1008112"/>
          </a:xfrm>
        </p:spPr>
        <p:txBody>
          <a:bodyPr/>
          <a:lstStyle/>
          <a:p>
            <a:pPr lvl="0">
              <a:buNone/>
            </a:pPr>
            <a:r>
              <a:rPr lang="et-EE" altLang="et-EE" sz="3200" b="1" dirty="0" smtClean="0">
                <a:solidFill>
                  <a:schemeClr val="tx1"/>
                </a:solidFill>
              </a:rPr>
              <a:t>Kavandatavad muudatused </a:t>
            </a:r>
            <a:endParaRPr lang="et-EE" altLang="et-EE" sz="32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67321" y="1116014"/>
            <a:ext cx="7560840" cy="5544615"/>
          </a:xfrm>
        </p:spPr>
        <p:txBody>
          <a:bodyPr/>
          <a:lstStyle/>
          <a:p>
            <a:pPr marL="108000" indent="0">
              <a:spcAft>
                <a:spcPts val="0"/>
              </a:spcAft>
              <a:buNone/>
            </a:pPr>
            <a:r>
              <a:rPr lang="et-EE" sz="2000" b="1" dirty="0" smtClean="0"/>
              <a:t>1. Õppe </a:t>
            </a:r>
            <a:r>
              <a:rPr lang="et-EE" sz="2000" b="1" dirty="0"/>
              <a:t>korraldamisel lähtutakse õpilase toe vajadusest ja </a:t>
            </a:r>
            <a:r>
              <a:rPr lang="et-EE" sz="2000" b="1" dirty="0" smtClean="0"/>
              <a:t>mahust</a:t>
            </a:r>
            <a:r>
              <a:rPr lang="et-EE" sz="2000" b="1" dirty="0"/>
              <a:t>:</a:t>
            </a:r>
            <a:endParaRPr lang="et-EE" sz="2000" dirty="0"/>
          </a:p>
          <a:p>
            <a:r>
              <a:rPr lang="et-EE" sz="2000" dirty="0" smtClean="0"/>
              <a:t>Kool </a:t>
            </a:r>
            <a:r>
              <a:rPr lang="et-EE" sz="2000" dirty="0"/>
              <a:t>tagab õpilasele </a:t>
            </a:r>
            <a:r>
              <a:rPr lang="et-EE" sz="2000" b="1" dirty="0">
                <a:solidFill>
                  <a:schemeClr val="tx1"/>
                </a:solidFill>
              </a:rPr>
              <a:t>nn </a:t>
            </a:r>
            <a:r>
              <a:rPr lang="et-EE" sz="2000" b="1" dirty="0" smtClean="0">
                <a:solidFill>
                  <a:schemeClr val="tx1"/>
                </a:solidFill>
              </a:rPr>
              <a:t>üldise toe: </a:t>
            </a:r>
            <a:r>
              <a:rPr lang="et-EE" sz="2000" dirty="0" smtClean="0"/>
              <a:t>täiendav pedagoogiline juhendamine</a:t>
            </a:r>
            <a:r>
              <a:rPr lang="et-EE" sz="2000" dirty="0"/>
              <a:t>, tugispetsialistide teenuse </a:t>
            </a:r>
            <a:r>
              <a:rPr lang="et-EE" sz="2000" dirty="0" smtClean="0"/>
              <a:t>kättesaadavus, </a:t>
            </a:r>
            <a:r>
              <a:rPr lang="et-EE" sz="2000" dirty="0" err="1" smtClean="0"/>
              <a:t>õpiabi</a:t>
            </a:r>
            <a:r>
              <a:rPr lang="et-EE" sz="2000" dirty="0" smtClean="0"/>
              <a:t> individuaalselt </a:t>
            </a:r>
            <a:r>
              <a:rPr lang="et-EE" sz="2000" dirty="0"/>
              <a:t>või </a:t>
            </a:r>
            <a:r>
              <a:rPr lang="et-EE" sz="2000" dirty="0" smtClean="0"/>
              <a:t>rühmas. </a:t>
            </a:r>
          </a:p>
          <a:p>
            <a:r>
              <a:rPr lang="et-EE" sz="2000" dirty="0"/>
              <a:t>T</a:t>
            </a:r>
            <a:r>
              <a:rPr lang="et-EE" sz="2000" b="1" dirty="0" smtClean="0">
                <a:solidFill>
                  <a:schemeClr val="tx1"/>
                </a:solidFill>
              </a:rPr>
              <a:t>õhustatud </a:t>
            </a:r>
            <a:r>
              <a:rPr lang="et-EE" sz="2000" b="1" dirty="0">
                <a:solidFill>
                  <a:schemeClr val="tx1"/>
                </a:solidFill>
              </a:rPr>
              <a:t>või </a:t>
            </a:r>
            <a:r>
              <a:rPr lang="et-EE" sz="2000" b="1" dirty="0" err="1" smtClean="0">
                <a:solidFill>
                  <a:schemeClr val="tx1"/>
                </a:solidFill>
              </a:rPr>
              <a:t>eritoe</a:t>
            </a:r>
            <a:r>
              <a:rPr lang="et-EE" sz="2000" b="1" dirty="0" smtClean="0">
                <a:solidFill>
                  <a:schemeClr val="tx1"/>
                </a:solidFill>
              </a:rPr>
              <a:t> </a:t>
            </a:r>
            <a:r>
              <a:rPr lang="et-EE" sz="2000" dirty="0" smtClean="0">
                <a:solidFill>
                  <a:schemeClr val="tx1"/>
                </a:solidFill>
              </a:rPr>
              <a:t>pakkumiseks</a:t>
            </a:r>
            <a:r>
              <a:rPr lang="et-EE" sz="2000" dirty="0" smtClean="0"/>
              <a:t> </a:t>
            </a:r>
            <a:r>
              <a:rPr lang="et-EE" sz="2000" dirty="0"/>
              <a:t>kaasatakse </a:t>
            </a:r>
            <a:r>
              <a:rPr lang="et-EE" sz="2000" dirty="0" smtClean="0"/>
              <a:t>vajaduse hindamisse </a:t>
            </a:r>
            <a:r>
              <a:rPr lang="et-EE" sz="2000" dirty="0"/>
              <a:t>koolivälised </a:t>
            </a:r>
            <a:r>
              <a:rPr lang="et-EE" sz="2000" dirty="0" smtClean="0"/>
              <a:t>haridus-</a:t>
            </a:r>
            <a:r>
              <a:rPr lang="et-EE" sz="2000" dirty="0"/>
              <a:t>, sotsiaal- </a:t>
            </a:r>
            <a:r>
              <a:rPr lang="et-EE" sz="2000" dirty="0" smtClean="0"/>
              <a:t>või </a:t>
            </a:r>
            <a:r>
              <a:rPr lang="et-EE" sz="2000" dirty="0"/>
              <a:t>tervishoiu </a:t>
            </a:r>
            <a:r>
              <a:rPr lang="et-EE" sz="2000" dirty="0" smtClean="0"/>
              <a:t>spetsialistid (</a:t>
            </a:r>
            <a:r>
              <a:rPr lang="et-EE" sz="2000" b="1" dirty="0" smtClean="0"/>
              <a:t>hindamine toimub Rajaleidja keskustes</a:t>
            </a:r>
            <a:r>
              <a:rPr lang="et-EE" sz="2000" dirty="0" smtClean="0"/>
              <a:t>). </a:t>
            </a:r>
            <a:endParaRPr lang="et-EE" sz="2000" dirty="0"/>
          </a:p>
          <a:p>
            <a:pPr marL="108000" indent="0" hangingPunct="1">
              <a:spcBef>
                <a:spcPts val="2400"/>
              </a:spcBef>
              <a:spcAft>
                <a:spcPts val="0"/>
              </a:spcAft>
              <a:buNone/>
              <a:defRPr/>
            </a:pPr>
            <a:r>
              <a:rPr lang="et-EE" sz="2000" b="1" dirty="0"/>
              <a:t>2. </a:t>
            </a:r>
            <a:r>
              <a:rPr lang="et-EE" sz="2000" b="1" dirty="0" smtClean="0"/>
              <a:t>Paindlikumad </a:t>
            </a:r>
            <a:r>
              <a:rPr lang="et-EE" sz="2000" b="1" dirty="0"/>
              <a:t>võimalused eriklasside ja -rühmade moodustamiseks: </a:t>
            </a:r>
            <a:endParaRPr lang="et-EE" sz="2000" b="1" dirty="0" smtClean="0"/>
          </a:p>
          <a:p>
            <a:pPr hangingPunct="1">
              <a:defRPr/>
            </a:pPr>
            <a:r>
              <a:rPr lang="et-EE" sz="2000" dirty="0" smtClean="0"/>
              <a:t>Kooli õigus </a:t>
            </a:r>
            <a:r>
              <a:rPr lang="et-EE" sz="2000" dirty="0"/>
              <a:t>moodustada erirühmi ja </a:t>
            </a:r>
            <a:r>
              <a:rPr lang="et-EE" sz="2000" dirty="0" smtClean="0"/>
              <a:t>– klasse.</a:t>
            </a:r>
          </a:p>
          <a:p>
            <a:pPr hangingPunct="1">
              <a:defRPr/>
            </a:pPr>
            <a:r>
              <a:rPr lang="et-EE" sz="2000" dirty="0" smtClean="0"/>
              <a:t>Seadus </a:t>
            </a:r>
            <a:r>
              <a:rPr lang="et-EE" sz="2000" dirty="0"/>
              <a:t>ei sätesta jäikade täituvusnormidega klassi </a:t>
            </a:r>
            <a:r>
              <a:rPr lang="et-EE" sz="2000" dirty="0" smtClean="0"/>
              <a:t>liike.</a:t>
            </a:r>
            <a:endParaRPr lang="et-EE" sz="2000" dirty="0"/>
          </a:p>
          <a:p>
            <a:pPr hangingPunct="1">
              <a:defRPr/>
            </a:pPr>
            <a:r>
              <a:rPr lang="et-EE" sz="2000" dirty="0"/>
              <a:t>Õpilaste arvu rühmas või klassis määrab kooli direktor, arvestades õpilaste toe vajadust, iseloomu ja mahtu,  </a:t>
            </a:r>
            <a:endParaRPr lang="et-EE" sz="2000" dirty="0" smtClean="0"/>
          </a:p>
          <a:p>
            <a:pPr hangingPunct="1">
              <a:defRPr/>
            </a:pPr>
            <a:r>
              <a:rPr lang="et-EE" sz="2000" dirty="0" smtClean="0"/>
              <a:t>HEV </a:t>
            </a:r>
            <a:r>
              <a:rPr lang="et-EE" sz="2000" dirty="0" err="1"/>
              <a:t>koordineerija</a:t>
            </a:r>
            <a:r>
              <a:rPr lang="et-EE" sz="2000" dirty="0"/>
              <a:t> ja/või koolivälise nõustamismeeskonna </a:t>
            </a:r>
            <a:r>
              <a:rPr lang="et-EE" sz="2000" dirty="0" smtClean="0"/>
              <a:t>soovitused.</a:t>
            </a:r>
            <a:endParaRPr lang="et-EE" sz="2000" dirty="0"/>
          </a:p>
          <a:p>
            <a:pPr marL="108000" indent="0">
              <a:spcAft>
                <a:spcPts val="0"/>
              </a:spcAft>
              <a:buNone/>
            </a:pPr>
            <a:endParaRPr lang="et-EE" sz="2800" dirty="0" smtClean="0"/>
          </a:p>
          <a:p>
            <a:pPr marL="108000" indent="0" eaLnBrk="1" hangingPunct="1">
              <a:buNone/>
              <a:defRPr/>
            </a:pPr>
            <a:endParaRPr lang="et-EE" sz="2800" u="sng" dirty="0" smtClean="0"/>
          </a:p>
          <a:p>
            <a:pPr marL="108000" indent="0" eaLnBrk="1" hangingPunct="1">
              <a:buNone/>
              <a:defRPr/>
            </a:pPr>
            <a:endParaRPr lang="et-EE" sz="1800" dirty="0" smtClean="0"/>
          </a:p>
          <a:p>
            <a:pPr marL="108000" indent="0" eaLnBrk="1" hangingPunct="1">
              <a:buNone/>
              <a:defRPr/>
            </a:pPr>
            <a:endParaRPr lang="et-EE" sz="1800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et-EE" sz="1800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et-EE" sz="18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44184" y="0"/>
            <a:ext cx="431029" cy="6839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907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39329" y="179909"/>
            <a:ext cx="7776864" cy="936103"/>
          </a:xfrm>
        </p:spPr>
        <p:txBody>
          <a:bodyPr anchorCtr="1"/>
          <a:lstStyle/>
          <a:p>
            <a:pPr lvl="0">
              <a:buNone/>
            </a:pPr>
            <a:r>
              <a:rPr lang="et-EE" sz="2800" b="1" dirty="0" smtClean="0">
                <a:solidFill>
                  <a:schemeClr val="tx1"/>
                </a:solidFill>
              </a:rPr>
              <a:t>Õppekavade ülekoormatus</a:t>
            </a:r>
            <a:endParaRPr lang="et-EE" sz="28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19843" y="1548061"/>
            <a:ext cx="8166906" cy="5112567"/>
          </a:xfrm>
        </p:spPr>
        <p:txBody>
          <a:bodyPr/>
          <a:lstStyle/>
          <a:p>
            <a:pPr marL="622350" lvl="0" indent="-514350">
              <a:spcAft>
                <a:spcPts val="1200"/>
              </a:spcAft>
              <a:buAutoNum type="romanUcPeriod"/>
            </a:pPr>
            <a:endParaRPr lang="et-EE" sz="2000" dirty="0"/>
          </a:p>
          <a:p>
            <a:pPr marL="108000" indent="0">
              <a:spcAft>
                <a:spcPts val="0"/>
              </a:spcAft>
              <a:buNone/>
            </a:pPr>
            <a:r>
              <a:rPr lang="et-EE" sz="2000" dirty="0" smtClean="0"/>
              <a:t>Ainekavades</a:t>
            </a:r>
          </a:p>
          <a:p>
            <a:pPr>
              <a:spcAft>
                <a:spcPts val="600"/>
              </a:spcAft>
            </a:pPr>
            <a:r>
              <a:rPr lang="et-EE" sz="2000" dirty="0" smtClean="0"/>
              <a:t>kirjas tänase õpetajaskonna kogu senine praktika </a:t>
            </a:r>
          </a:p>
          <a:p>
            <a:pPr>
              <a:spcAft>
                <a:spcPts val="600"/>
              </a:spcAft>
            </a:pPr>
            <a:r>
              <a:rPr lang="et-EE" sz="2000" dirty="0" smtClean="0"/>
              <a:t>ambitsioonikad ootused õppimisele</a:t>
            </a:r>
          </a:p>
          <a:p>
            <a:pPr>
              <a:spcAft>
                <a:spcPts val="600"/>
              </a:spcAft>
            </a:pPr>
            <a:r>
              <a:rPr lang="et-EE" sz="2000" dirty="0" smtClean="0"/>
              <a:t>palju </a:t>
            </a:r>
            <a:r>
              <a:rPr lang="et-EE" sz="2000" dirty="0" err="1" smtClean="0"/>
              <a:t>korduvusi</a:t>
            </a:r>
            <a:r>
              <a:rPr lang="et-EE" sz="2000" dirty="0" smtClean="0"/>
              <a:t> ja vähe integreeritud õpet</a:t>
            </a:r>
          </a:p>
          <a:p>
            <a:pPr>
              <a:spcAft>
                <a:spcPts val="600"/>
              </a:spcAft>
            </a:pPr>
            <a:r>
              <a:rPr lang="et-EE" sz="2000" dirty="0"/>
              <a:t>l</a:t>
            </a:r>
            <a:r>
              <a:rPr lang="et-EE" sz="2000" dirty="0" smtClean="0"/>
              <a:t>iiga suur õpitava detailsusaste</a:t>
            </a:r>
          </a:p>
          <a:p>
            <a:pPr>
              <a:spcAft>
                <a:spcPts val="600"/>
              </a:spcAft>
            </a:pPr>
            <a:r>
              <a:rPr lang="et-EE" sz="2000" dirty="0"/>
              <a:t>õ</a:t>
            </a:r>
            <a:r>
              <a:rPr lang="et-EE" sz="2000" dirty="0" smtClean="0"/>
              <a:t>ppeks kuluv aeg pole muutnud, kuid õpitava sisu on lisandunud</a:t>
            </a:r>
          </a:p>
          <a:p>
            <a:pPr>
              <a:spcAft>
                <a:spcPts val="0"/>
              </a:spcAft>
            </a:pPr>
            <a:endParaRPr lang="et-EE" sz="2000" dirty="0"/>
          </a:p>
          <a:p>
            <a:pPr marL="108000" indent="0">
              <a:spcAft>
                <a:spcPts val="0"/>
              </a:spcAft>
              <a:buNone/>
            </a:pPr>
            <a:r>
              <a:rPr lang="et-EE" sz="2000" dirty="0" smtClean="0"/>
              <a:t>Õppijate aja kasutus – suutlikkus, vajadus - on muutunud.</a:t>
            </a:r>
          </a:p>
          <a:p>
            <a:pPr marL="108000" indent="0">
              <a:spcAft>
                <a:spcPts val="0"/>
              </a:spcAft>
              <a:buNone/>
            </a:pPr>
            <a:endParaRPr lang="et-EE" sz="2000" dirty="0"/>
          </a:p>
          <a:p>
            <a:pPr marL="108000" indent="0">
              <a:spcAft>
                <a:spcPts val="0"/>
              </a:spcAft>
              <a:buNone/>
            </a:pPr>
            <a:r>
              <a:rPr lang="et-EE" sz="2000" dirty="0" smtClean="0"/>
              <a:t>Tajutav ülekoormatus – õppematerjalid ei toeta ainekavade täitmist</a:t>
            </a:r>
          </a:p>
          <a:p>
            <a:pPr marL="108000" indent="0">
              <a:spcAft>
                <a:spcPts val="0"/>
              </a:spcAft>
              <a:buNone/>
            </a:pPr>
            <a:endParaRPr lang="et-EE" sz="2000" dirty="0"/>
          </a:p>
          <a:p>
            <a:pPr marL="108000" indent="0">
              <a:spcAft>
                <a:spcPts val="0"/>
              </a:spcAft>
              <a:buNone/>
            </a:pPr>
            <a:r>
              <a:rPr lang="et-EE" sz="2000" dirty="0" smtClean="0"/>
              <a:t>Hindamise surve õppimisele ja õpetamisele.</a:t>
            </a:r>
          </a:p>
          <a:p>
            <a:pPr>
              <a:spcAft>
                <a:spcPts val="0"/>
              </a:spcAft>
            </a:pPr>
            <a:endParaRPr lang="et-EE" sz="2000" dirty="0"/>
          </a:p>
          <a:p>
            <a:pPr lvl="0">
              <a:spcAft>
                <a:spcPts val="0"/>
              </a:spcAft>
            </a:pPr>
            <a:endParaRPr lang="et-EE" sz="2000" dirty="0"/>
          </a:p>
          <a:p>
            <a:pPr marL="108000" indent="0">
              <a:spcAft>
                <a:spcPts val="0"/>
              </a:spcAft>
              <a:buNone/>
            </a:pPr>
            <a:endParaRPr lang="et-EE" sz="2000" dirty="0"/>
          </a:p>
          <a:p>
            <a:pPr lvl="0"/>
            <a:endParaRPr lang="et-EE" sz="18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86749" y="0"/>
            <a:ext cx="431029" cy="6839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410" y="289531"/>
            <a:ext cx="18167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1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39329" y="179909"/>
            <a:ext cx="7776864" cy="936103"/>
          </a:xfrm>
        </p:spPr>
        <p:txBody>
          <a:bodyPr anchorCtr="1"/>
          <a:lstStyle/>
          <a:p>
            <a:pPr lvl="0">
              <a:buNone/>
            </a:pPr>
            <a:r>
              <a:rPr lang="et-EE" sz="2800" b="1" dirty="0" smtClean="0">
                <a:solidFill>
                  <a:schemeClr val="tx1"/>
                </a:solidFill>
              </a:rPr>
              <a:t>Õppimise ja õpetamise koormuse vähendamine ehk õppekavaarendus terviklike </a:t>
            </a:r>
            <a:r>
              <a:rPr lang="et-EE" sz="2800" b="1" dirty="0">
                <a:solidFill>
                  <a:schemeClr val="tx1"/>
                </a:solidFill>
              </a:rPr>
              <a:t>osade kaupa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19843" y="1548061"/>
            <a:ext cx="8166906" cy="5112567"/>
          </a:xfrm>
        </p:spPr>
        <p:txBody>
          <a:bodyPr/>
          <a:lstStyle/>
          <a:p>
            <a:pPr marL="622350" lvl="0" indent="-514350">
              <a:spcAft>
                <a:spcPts val="1200"/>
              </a:spcAft>
              <a:buAutoNum type="romanUcPeriod"/>
            </a:pPr>
            <a:endParaRPr lang="et-EE" sz="2000" dirty="0"/>
          </a:p>
          <a:p>
            <a:pPr marL="108000" indent="0">
              <a:spcAft>
                <a:spcPts val="1200"/>
              </a:spcAft>
              <a:buNone/>
            </a:pPr>
            <a:r>
              <a:rPr lang="et-EE" sz="2000" dirty="0" smtClean="0"/>
              <a:t>Ettepanekud ainevaldkonnakavade arendamiseks, sh </a:t>
            </a:r>
          </a:p>
          <a:p>
            <a:pPr marL="108000" indent="0">
              <a:spcAft>
                <a:spcPts val="1200"/>
              </a:spcAft>
              <a:buNone/>
            </a:pPr>
            <a:r>
              <a:rPr lang="et-EE" sz="2000" dirty="0"/>
              <a:t>õ</a:t>
            </a:r>
            <a:r>
              <a:rPr lang="et-EE" sz="2000" dirty="0" smtClean="0"/>
              <a:t>pitulemuste kaasajastamiseks, </a:t>
            </a:r>
          </a:p>
          <a:p>
            <a:pPr marL="108000" indent="0">
              <a:spcAft>
                <a:spcPts val="1200"/>
              </a:spcAft>
              <a:buNone/>
            </a:pPr>
            <a:r>
              <a:rPr lang="et-EE" sz="2000" dirty="0" smtClean="0"/>
              <a:t>riiklike </a:t>
            </a:r>
            <a:r>
              <a:rPr lang="et-EE" sz="2000" dirty="0"/>
              <a:t>õppekavade üldosade põhimõtete rakendamise jõustamiseks </a:t>
            </a:r>
            <a:r>
              <a:rPr lang="et-EE" sz="2000" dirty="0" smtClean="0"/>
              <a:t>aineõpetuses</a:t>
            </a:r>
            <a:endParaRPr lang="et-EE" sz="2000" dirty="0"/>
          </a:p>
          <a:p>
            <a:pPr marL="108000" indent="0">
              <a:spcAft>
                <a:spcPts val="0"/>
              </a:spcAft>
              <a:buNone/>
            </a:pPr>
            <a:endParaRPr lang="et-EE" sz="2000" dirty="0"/>
          </a:p>
          <a:p>
            <a:pPr>
              <a:spcAft>
                <a:spcPts val="0"/>
              </a:spcAft>
            </a:pPr>
            <a:endParaRPr lang="et-EE" sz="2000" dirty="0" smtClean="0"/>
          </a:p>
          <a:p>
            <a:pPr marL="108000" lvl="0" indent="0" algn="ctr">
              <a:spcAft>
                <a:spcPts val="600"/>
              </a:spcAft>
              <a:buNone/>
            </a:pPr>
            <a:r>
              <a:rPr lang="et-EE" sz="2000" dirty="0"/>
              <a:t>Taotletav olukord: </a:t>
            </a:r>
            <a:endParaRPr lang="et-EE" sz="2000" dirty="0" smtClean="0"/>
          </a:p>
          <a:p>
            <a:pPr marL="108000" lvl="0" indent="0" algn="ctr">
              <a:spcAft>
                <a:spcPts val="600"/>
              </a:spcAft>
              <a:buNone/>
            </a:pPr>
            <a:r>
              <a:rPr lang="et-EE" sz="2000" dirty="0" smtClean="0"/>
              <a:t>õppekoormus </a:t>
            </a:r>
            <a:r>
              <a:rPr lang="et-EE" sz="2000" dirty="0"/>
              <a:t>on vähenenud, õpihuvi suurenenud, </a:t>
            </a:r>
            <a:endParaRPr lang="et-EE" sz="2000" dirty="0" smtClean="0"/>
          </a:p>
          <a:p>
            <a:pPr marL="108000" lvl="0" indent="0" algn="ctr">
              <a:spcAft>
                <a:spcPts val="600"/>
              </a:spcAft>
              <a:buNone/>
            </a:pPr>
            <a:r>
              <a:rPr lang="et-EE" sz="2000" dirty="0" smtClean="0"/>
              <a:t>nüüdisaegseks </a:t>
            </a:r>
            <a:r>
              <a:rPr lang="et-EE" sz="2000" dirty="0"/>
              <a:t>õppimiseks ja õpetamiseks on piisavalt </a:t>
            </a:r>
            <a:r>
              <a:rPr lang="et-EE" sz="2000" dirty="0" smtClean="0"/>
              <a:t>aega, </a:t>
            </a:r>
          </a:p>
          <a:p>
            <a:pPr marL="108000" lvl="0" indent="0" algn="ctr">
              <a:spcAft>
                <a:spcPts val="600"/>
              </a:spcAft>
              <a:buNone/>
            </a:pPr>
            <a:r>
              <a:rPr lang="et-EE" sz="2000" dirty="0" smtClean="0"/>
              <a:t>tasakaalus on  </a:t>
            </a:r>
            <a:r>
              <a:rPr lang="et-EE" sz="2000" dirty="0"/>
              <a:t>õppimine, sh kõrgemate mõtlemisoskuste kujundamine </a:t>
            </a:r>
            <a:r>
              <a:rPr lang="et-EE" sz="2000" dirty="0" smtClean="0"/>
              <a:t>ja </a:t>
            </a:r>
          </a:p>
          <a:p>
            <a:pPr marL="108000" lvl="0" indent="0" algn="ctr">
              <a:spcAft>
                <a:spcPts val="600"/>
              </a:spcAft>
              <a:buNone/>
            </a:pPr>
            <a:r>
              <a:rPr lang="et-EE" sz="2000" dirty="0" smtClean="0"/>
              <a:t>õppija terviklik </a:t>
            </a:r>
            <a:r>
              <a:rPr lang="et-EE" sz="2000" dirty="0"/>
              <a:t>ja harmoonilise </a:t>
            </a:r>
            <a:r>
              <a:rPr lang="et-EE" sz="2000" dirty="0" smtClean="0"/>
              <a:t>areng ning </a:t>
            </a:r>
          </a:p>
          <a:p>
            <a:pPr marL="108000" lvl="0" indent="0" algn="ctr">
              <a:spcAft>
                <a:spcPts val="600"/>
              </a:spcAft>
              <a:buNone/>
            </a:pPr>
            <a:r>
              <a:rPr lang="et-EE" sz="2000" dirty="0" smtClean="0"/>
              <a:t>osapoolte </a:t>
            </a:r>
            <a:r>
              <a:rPr lang="et-EE" sz="2000" dirty="0"/>
              <a:t>rahulolu õppega on </a:t>
            </a:r>
            <a:r>
              <a:rPr lang="et-EE" sz="2000" dirty="0" smtClean="0"/>
              <a:t>suurem.</a:t>
            </a:r>
            <a:endParaRPr lang="et-EE" sz="2000" dirty="0"/>
          </a:p>
          <a:p>
            <a:pPr>
              <a:spcAft>
                <a:spcPts val="0"/>
              </a:spcAft>
            </a:pPr>
            <a:endParaRPr lang="et-EE" sz="2000" dirty="0"/>
          </a:p>
          <a:p>
            <a:pPr lvl="0">
              <a:spcAft>
                <a:spcPts val="0"/>
              </a:spcAft>
            </a:pPr>
            <a:endParaRPr lang="et-EE" sz="2000" dirty="0"/>
          </a:p>
          <a:p>
            <a:pPr marL="108000" indent="0">
              <a:spcAft>
                <a:spcPts val="0"/>
              </a:spcAft>
              <a:buNone/>
            </a:pPr>
            <a:endParaRPr lang="et-EE" sz="2000" dirty="0"/>
          </a:p>
          <a:p>
            <a:pPr lvl="0"/>
            <a:endParaRPr lang="et-EE" sz="18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86749" y="0"/>
            <a:ext cx="431029" cy="6839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92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19843" y="323925"/>
            <a:ext cx="8118793" cy="792087"/>
          </a:xfrm>
        </p:spPr>
        <p:txBody>
          <a:bodyPr anchorCtr="1"/>
          <a:lstStyle/>
          <a:p>
            <a:pPr lvl="0">
              <a:buNone/>
            </a:pPr>
            <a:r>
              <a:rPr lang="et-EE" sz="2800" b="1" dirty="0" smtClean="0">
                <a:solidFill>
                  <a:schemeClr val="tx1"/>
                </a:solidFill>
              </a:rPr>
              <a:t>Tegevusteks </a:t>
            </a:r>
            <a:r>
              <a:rPr lang="et-EE" sz="2800" b="1" dirty="0">
                <a:solidFill>
                  <a:schemeClr val="tx1"/>
                </a:solidFill>
              </a:rPr>
              <a:t>soovitud olukorra saavutamiseks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19843" y="1548062"/>
            <a:ext cx="8166906" cy="4752528"/>
          </a:xfrm>
        </p:spPr>
        <p:txBody>
          <a:bodyPr/>
          <a:lstStyle/>
          <a:p>
            <a:pPr marL="452438" indent="0">
              <a:spcAft>
                <a:spcPts val="1200"/>
              </a:spcAft>
              <a:buNone/>
            </a:pPr>
            <a:r>
              <a:rPr lang="et-EE" sz="2000" dirty="0" smtClean="0"/>
              <a:t>Õpitulemuste arendamine valdkondlikes </a:t>
            </a:r>
            <a:r>
              <a:rPr lang="et-EE" sz="2000" dirty="0"/>
              <a:t>töörühmades: </a:t>
            </a:r>
            <a:r>
              <a:rPr lang="et-EE" sz="2000" dirty="0" smtClean="0"/>
              <a:t>õpetajad </a:t>
            </a:r>
            <a:r>
              <a:rPr lang="et-EE" sz="2000" dirty="0"/>
              <a:t>ja teadlased ning õpilased</a:t>
            </a:r>
            <a:r>
              <a:rPr lang="et-EE" sz="2000" dirty="0" smtClean="0"/>
              <a:t>.</a:t>
            </a:r>
            <a:endParaRPr lang="et-EE" sz="2000" dirty="0"/>
          </a:p>
          <a:p>
            <a:pPr marL="447675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t-EE" sz="2000" dirty="0" smtClean="0"/>
              <a:t>I </a:t>
            </a:r>
            <a:r>
              <a:rPr lang="et-EE" sz="2000" dirty="0"/>
              <a:t>etapp (oktoober‒detsember 2017</a:t>
            </a:r>
            <a:r>
              <a:rPr lang="et-EE" sz="2000" dirty="0" smtClean="0"/>
              <a:t>):</a:t>
            </a:r>
          </a:p>
          <a:p>
            <a:pPr marL="809625" indent="0">
              <a:spcAft>
                <a:spcPts val="1200"/>
              </a:spcAft>
              <a:buNone/>
            </a:pPr>
            <a:r>
              <a:rPr lang="et-EE" sz="2000" dirty="0" smtClean="0"/>
              <a:t>meetod: võrdlev analüüs, </a:t>
            </a:r>
          </a:p>
          <a:p>
            <a:pPr marL="809625" indent="0">
              <a:spcAft>
                <a:spcPts val="1200"/>
              </a:spcAft>
              <a:buNone/>
            </a:pPr>
            <a:r>
              <a:rPr lang="et-EE" sz="2000" dirty="0"/>
              <a:t>t</a:t>
            </a:r>
            <a:r>
              <a:rPr lang="et-EE" sz="2000" dirty="0" smtClean="0"/>
              <a:t>ulemus: ainevaldkonna </a:t>
            </a:r>
            <a:r>
              <a:rPr lang="et-EE" sz="2000" dirty="0"/>
              <a:t>pädevus, õppe- ja </a:t>
            </a:r>
            <a:r>
              <a:rPr lang="et-EE" sz="2000" dirty="0" smtClean="0"/>
              <a:t>kasvatuseesmärgid, võimalik </a:t>
            </a:r>
            <a:r>
              <a:rPr lang="et-EE" sz="2000" dirty="0"/>
              <a:t>õppesisu kooliastmeti</a:t>
            </a:r>
          </a:p>
          <a:p>
            <a:pPr marL="447675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t-EE" sz="2000" dirty="0"/>
              <a:t>II etapp (jaanuar‒aprill 2018</a:t>
            </a:r>
            <a:r>
              <a:rPr lang="et-EE" sz="2000" dirty="0" smtClean="0"/>
              <a:t>):</a:t>
            </a:r>
          </a:p>
          <a:p>
            <a:pPr marL="809625" indent="0">
              <a:spcAft>
                <a:spcPts val="1200"/>
              </a:spcAft>
              <a:buNone/>
            </a:pPr>
            <a:r>
              <a:rPr lang="et-EE" sz="2000" dirty="0" smtClean="0"/>
              <a:t>meetod: teaduslik kirjeldus</a:t>
            </a:r>
          </a:p>
          <a:p>
            <a:pPr marL="809625" indent="0">
              <a:spcAft>
                <a:spcPts val="1200"/>
              </a:spcAft>
              <a:buNone/>
            </a:pPr>
            <a:r>
              <a:rPr lang="et-EE" sz="2000" dirty="0"/>
              <a:t>t</a:t>
            </a:r>
            <a:r>
              <a:rPr lang="et-EE" sz="2000" dirty="0" smtClean="0"/>
              <a:t>ulemus: ettepanekud </a:t>
            </a:r>
            <a:r>
              <a:rPr lang="et-EE" sz="2000" dirty="0"/>
              <a:t>õpitulemuste täpsemaks </a:t>
            </a:r>
            <a:r>
              <a:rPr lang="et-EE" sz="2000" dirty="0" smtClean="0"/>
              <a:t>määratlemiseks, uuendatud </a:t>
            </a:r>
            <a:r>
              <a:rPr lang="et-EE" sz="2000" dirty="0"/>
              <a:t>ainevaldkonna kava projekti koostamine</a:t>
            </a:r>
          </a:p>
          <a:p>
            <a:pPr marL="108000" indent="0">
              <a:spcAft>
                <a:spcPts val="600"/>
              </a:spcAft>
              <a:buNone/>
            </a:pPr>
            <a:endParaRPr lang="et-EE" sz="2000" dirty="0"/>
          </a:p>
          <a:p>
            <a:pPr marL="108000" indent="0">
              <a:spcAft>
                <a:spcPts val="600"/>
              </a:spcAft>
              <a:buNone/>
            </a:pPr>
            <a:endParaRPr lang="et-EE" sz="2000" dirty="0"/>
          </a:p>
          <a:p>
            <a:pPr lvl="0">
              <a:spcAft>
                <a:spcPts val="600"/>
              </a:spcAft>
            </a:pPr>
            <a:endParaRPr lang="et-EE" sz="2400" dirty="0"/>
          </a:p>
          <a:p>
            <a:pPr marL="108000" indent="0">
              <a:spcAft>
                <a:spcPts val="0"/>
              </a:spcAft>
              <a:buNone/>
            </a:pPr>
            <a:endParaRPr lang="et-EE" sz="2400" dirty="0"/>
          </a:p>
          <a:p>
            <a:pPr lvl="0">
              <a:spcAft>
                <a:spcPts val="0"/>
              </a:spcAft>
            </a:pPr>
            <a:endParaRPr lang="et-EE" sz="24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86749" y="0"/>
            <a:ext cx="431029" cy="6839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122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87964" y="1082024"/>
            <a:ext cx="7740187" cy="936104"/>
          </a:xfrm>
        </p:spPr>
        <p:txBody>
          <a:bodyPr/>
          <a:lstStyle/>
          <a:p>
            <a:pPr>
              <a:buNone/>
            </a:pPr>
            <a:r>
              <a:rPr lang="et-EE" sz="3200" b="1" dirty="0" smtClean="0">
                <a:solidFill>
                  <a:schemeClr val="tx1"/>
                </a:solidFill>
              </a:rPr>
              <a:t>Õpilase</a:t>
            </a:r>
            <a:r>
              <a:rPr lang="et-EE" sz="3200" b="1" dirty="0" smtClean="0"/>
              <a:t> õpihuvi ja heaolu toetav õpikeskkond</a:t>
            </a:r>
            <a:endParaRPr lang="et-EE" sz="3200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87964" y="2196132"/>
            <a:ext cx="7756221" cy="4392489"/>
          </a:xfrm>
        </p:spPr>
        <p:txBody>
          <a:bodyPr/>
          <a:lstStyle/>
          <a:p>
            <a:pPr marL="108000" indent="0" algn="ctr">
              <a:buNone/>
            </a:pPr>
            <a:r>
              <a:rPr lang="et-EE" sz="2400" dirty="0"/>
              <a:t>v</a:t>
            </a:r>
            <a:r>
              <a:rPr lang="et-EE" sz="2400" dirty="0" smtClean="0"/>
              <a:t>s õppekavade ülekoormatus ja detailirohkus </a:t>
            </a:r>
          </a:p>
          <a:p>
            <a:pPr marL="108000" indent="0">
              <a:buNone/>
            </a:pPr>
            <a:endParaRPr lang="et-EE" sz="2000" dirty="0"/>
          </a:p>
          <a:p>
            <a:pPr marL="108000" indent="0">
              <a:buNone/>
            </a:pPr>
            <a:r>
              <a:rPr lang="et-EE" sz="2000" dirty="0" smtClean="0"/>
              <a:t>2019 – </a:t>
            </a:r>
            <a:r>
              <a:rPr lang="et-EE" sz="2000" dirty="0" err="1"/>
              <a:t>Education</a:t>
            </a:r>
            <a:r>
              <a:rPr lang="et-EE" sz="2000" dirty="0"/>
              <a:t> 2030 analüüsi </a:t>
            </a:r>
            <a:r>
              <a:rPr lang="et-EE" sz="2000" dirty="0" smtClean="0"/>
              <a:t>keskmes on </a:t>
            </a:r>
            <a:r>
              <a:rPr lang="et-EE" sz="2000" b="1" dirty="0" smtClean="0"/>
              <a:t>toetav õppekeskkond</a:t>
            </a:r>
          </a:p>
          <a:p>
            <a:pPr marL="108000" indent="0">
              <a:buNone/>
            </a:pPr>
            <a:endParaRPr lang="et-EE" sz="2000" b="1" dirty="0" smtClean="0"/>
          </a:p>
          <a:p>
            <a:pPr marL="10800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t-EE" sz="2000" dirty="0" smtClean="0"/>
              <a:t>Hariduskonverents „Heaolust õpihuvini“ 5.-6. 12.2017 Tartus</a:t>
            </a:r>
          </a:p>
          <a:p>
            <a:pPr marL="108000" indent="0">
              <a:spcBef>
                <a:spcPts val="1200"/>
              </a:spcBef>
              <a:spcAft>
                <a:spcPts val="600"/>
              </a:spcAft>
              <a:buNone/>
            </a:pPr>
            <a:endParaRPr lang="et-EE" sz="2000" dirty="0"/>
          </a:p>
          <a:p>
            <a:pPr marL="10800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t-EE" sz="2000" dirty="0" smtClean="0"/>
              <a:t>EE PRES Hariduskonverents „Õppimise ja õpetamise nüüdisaegsed suunad“: </a:t>
            </a: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115" y="0"/>
            <a:ext cx="213329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4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8" y="301322"/>
            <a:ext cx="7740185" cy="864089"/>
          </a:xfrm>
        </p:spPr>
        <p:txBody>
          <a:bodyPr/>
          <a:lstStyle/>
          <a:p>
            <a:pPr lvl="0">
              <a:buNone/>
            </a:pPr>
            <a:r>
              <a:rPr lang="et-EE" sz="3200" b="1" dirty="0">
                <a:solidFill>
                  <a:schemeClr val="tx1"/>
                </a:solidFill>
              </a:rPr>
              <a:t>Hindamine </a:t>
            </a:r>
            <a:r>
              <a:rPr lang="et-EE" sz="3200" b="1" dirty="0" smtClean="0">
                <a:solidFill>
                  <a:schemeClr val="tx1"/>
                </a:solidFill>
              </a:rPr>
              <a:t>on </a:t>
            </a:r>
            <a:r>
              <a:rPr lang="et-EE" sz="3200" b="1" dirty="0">
                <a:solidFill>
                  <a:schemeClr val="tx1"/>
                </a:solidFill>
              </a:rPr>
              <a:t>õppimist ja arengut toetav tagasiside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34981" y="1165411"/>
            <a:ext cx="8093802" cy="5461729"/>
          </a:xfrm>
        </p:spPr>
        <p:txBody>
          <a:bodyPr/>
          <a:lstStyle/>
          <a:p>
            <a:pPr marL="107999" lvl="0" indent="0">
              <a:spcAft>
                <a:spcPts val="0"/>
              </a:spcAft>
              <a:buNone/>
            </a:pPr>
            <a:r>
              <a:rPr lang="et-EE" sz="2000" b="1" dirty="0"/>
              <a:t>Terviklik kirjeldus </a:t>
            </a:r>
            <a:r>
              <a:rPr lang="et-EE" sz="2000" dirty="0"/>
              <a:t>hindamisest – eesmärk, korraldus ja dokumenteerimine:</a:t>
            </a:r>
          </a:p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t-EE" sz="2000" dirty="0"/>
              <a:t>kehtiva hindamise puudujäägid; </a:t>
            </a:r>
          </a:p>
          <a:p>
            <a:pPr lvl="0">
              <a:spcAft>
                <a:spcPts val="0"/>
              </a:spcAft>
            </a:pPr>
            <a:r>
              <a:rPr lang="et-EE" sz="2000" dirty="0" smtClean="0"/>
              <a:t>ettepanekud </a:t>
            </a:r>
            <a:r>
              <a:rPr lang="et-EE" sz="2000" dirty="0"/>
              <a:t>nüüdisaegse hindamise korralduse väljatöötamiseks. </a:t>
            </a:r>
          </a:p>
          <a:p>
            <a:pPr lvl="0">
              <a:spcAft>
                <a:spcPts val="0"/>
              </a:spcAft>
            </a:pPr>
            <a:endParaRPr lang="et-EE" sz="2000" dirty="0"/>
          </a:p>
          <a:p>
            <a:pPr marL="107999" lvl="0" indent="0">
              <a:spcAft>
                <a:spcPts val="0"/>
              </a:spcAft>
              <a:buNone/>
            </a:pPr>
            <a:r>
              <a:rPr lang="et-EE" sz="2000" b="1" dirty="0"/>
              <a:t>Põhisõnumid</a:t>
            </a:r>
            <a:r>
              <a:rPr lang="et-EE" sz="2000" dirty="0"/>
              <a:t>:</a:t>
            </a:r>
          </a:p>
          <a:p>
            <a:pPr lvl="0">
              <a:spcAft>
                <a:spcPts val="0"/>
              </a:spcAft>
            </a:pPr>
            <a:r>
              <a:rPr lang="et-EE" sz="2000" dirty="0"/>
              <a:t>Eesti koolis ei ole kavas loobuda </a:t>
            </a:r>
            <a:r>
              <a:rPr lang="et-EE" sz="2000" dirty="0" smtClean="0"/>
              <a:t>hindamisest</a:t>
            </a:r>
            <a:endParaRPr lang="et-EE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t-EE" sz="2000" dirty="0"/>
              <a:t>h</a:t>
            </a:r>
            <a:r>
              <a:rPr lang="et-EE" sz="2000" dirty="0" smtClean="0"/>
              <a:t>indamise abil hoitakse õpihuvi</a:t>
            </a:r>
            <a:endParaRPr lang="et-EE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t-EE" sz="2000" dirty="0"/>
              <a:t>igasugune hindamine peab olema </a:t>
            </a:r>
            <a:r>
              <a:rPr lang="et-EE" sz="2000" dirty="0" smtClean="0"/>
              <a:t>isiksust ja õpimotivatsiooni kujundav </a:t>
            </a:r>
            <a:endParaRPr lang="et-EE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t-EE" sz="2000" dirty="0"/>
              <a:t>hindamine ei ole üksnes hinnete </a:t>
            </a:r>
            <a:r>
              <a:rPr lang="et-EE" sz="2000" dirty="0" smtClean="0"/>
              <a:t>panemine</a:t>
            </a:r>
            <a:endParaRPr lang="et-EE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t-EE" sz="2000" dirty="0"/>
              <a:t>erinevad hindamisviisid koos on </a:t>
            </a:r>
            <a:r>
              <a:rPr lang="et-EE" sz="2000" dirty="0" smtClean="0"/>
              <a:t>mõjusaimad</a:t>
            </a:r>
            <a:endParaRPr lang="et-EE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t-EE" sz="2000" dirty="0"/>
              <a:t>tagasiside lähtub õpilase ealisest arengust I klassist </a:t>
            </a:r>
            <a:r>
              <a:rPr lang="et-EE" sz="2000" dirty="0" smtClean="0"/>
              <a:t>gümnaasiumini</a:t>
            </a:r>
            <a:endParaRPr lang="et-EE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t-EE" sz="2000" dirty="0"/>
              <a:t>hindeskaalal vajab hinnete sisu ja sügavus </a:t>
            </a:r>
            <a:r>
              <a:rPr lang="et-EE" sz="2000" dirty="0" smtClean="0"/>
              <a:t>läbipaistvust</a:t>
            </a:r>
            <a:endParaRPr lang="et-EE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t-EE" sz="2000" dirty="0"/>
              <a:t>koolid vajavad hindamises autonoomiat, mida ei pea </a:t>
            </a:r>
            <a:r>
              <a:rPr lang="et-EE" sz="2000" dirty="0" smtClean="0"/>
              <a:t>teisendama</a:t>
            </a:r>
            <a:endParaRPr lang="et-EE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t-EE" sz="2000" dirty="0"/>
              <a:t>hindamise arengud peavad toimuma paralleelselt ainekavade õpitulemuste arenguga ja </a:t>
            </a:r>
            <a:r>
              <a:rPr lang="et-EE" sz="2000" dirty="0" smtClean="0"/>
              <a:t>õpetajakoolitusega</a:t>
            </a:r>
            <a:endParaRPr lang="et-EE" sz="2000" dirty="0"/>
          </a:p>
          <a:p>
            <a:pPr lvl="0">
              <a:spcAft>
                <a:spcPts val="0"/>
              </a:spcAft>
            </a:pPr>
            <a:endParaRPr lang="et-EE" sz="2000" dirty="0"/>
          </a:p>
          <a:p>
            <a:pPr marL="107999" lvl="0" indent="0">
              <a:spcAft>
                <a:spcPts val="0"/>
              </a:spcAft>
              <a:buNone/>
            </a:pPr>
            <a:endParaRPr lang="et-EE" sz="2000" dirty="0"/>
          </a:p>
          <a:p>
            <a:pPr marL="107999" lvl="0" indent="0">
              <a:spcAft>
                <a:spcPts val="0"/>
              </a:spcAft>
              <a:buNone/>
            </a:pPr>
            <a:r>
              <a:rPr lang="et-EE" sz="2000" dirty="0"/>
              <a:t> </a:t>
            </a:r>
          </a:p>
          <a:p>
            <a:pPr marL="107999" lvl="0" indent="0">
              <a:spcAft>
                <a:spcPts val="0"/>
              </a:spcAft>
              <a:buNone/>
            </a:pPr>
            <a:endParaRPr lang="et-EE" sz="2000" dirty="0"/>
          </a:p>
          <a:p>
            <a:pPr marL="107999" lvl="0" indent="0" algn="ctr">
              <a:spcAft>
                <a:spcPts val="600"/>
              </a:spcAft>
              <a:buNone/>
            </a:pPr>
            <a:endParaRPr lang="et-EE" sz="1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44184" y="0"/>
            <a:ext cx="431029" cy="683999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8585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19843" y="323925"/>
            <a:ext cx="8118793" cy="792087"/>
          </a:xfrm>
        </p:spPr>
        <p:txBody>
          <a:bodyPr anchorCtr="1"/>
          <a:lstStyle/>
          <a:p>
            <a:pPr lvl="0">
              <a:buNone/>
            </a:pPr>
            <a:r>
              <a:rPr lang="et-EE" sz="2800" b="1" dirty="0" smtClean="0">
                <a:solidFill>
                  <a:schemeClr val="tx1"/>
                </a:solidFill>
              </a:rPr>
              <a:t>Õppekavade rakendamine</a:t>
            </a:r>
            <a:endParaRPr lang="et-EE" sz="28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19843" y="1116013"/>
            <a:ext cx="8166906" cy="5544615"/>
          </a:xfrm>
        </p:spPr>
        <p:txBody>
          <a:bodyPr/>
          <a:lstStyle/>
          <a:p>
            <a:pPr marL="108000" indent="0">
              <a:spcAft>
                <a:spcPts val="600"/>
              </a:spcAft>
              <a:buNone/>
            </a:pPr>
            <a:r>
              <a:rPr lang="et-EE" sz="2000" dirty="0" smtClean="0"/>
              <a:t>Uued ja uuendatud </a:t>
            </a:r>
            <a:r>
              <a:rPr lang="et-EE" sz="2000" dirty="0"/>
              <a:t>valikkursused </a:t>
            </a:r>
            <a:r>
              <a:rPr lang="et-EE" sz="2000" dirty="0">
                <a:hlinkClick r:id="rId3"/>
              </a:rPr>
              <a:t>https://oppekava.innove.ee/valikkursuseid-tutvustav-vebinar-12-06-2017</a:t>
            </a:r>
            <a:r>
              <a:rPr lang="et-EE" sz="2000" dirty="0" smtClean="0">
                <a:hlinkClick r:id="rId3"/>
              </a:rPr>
              <a:t>/</a:t>
            </a:r>
            <a:r>
              <a:rPr lang="et-EE" sz="2000" dirty="0" smtClean="0"/>
              <a:t> ja e-õppematerjalid:</a:t>
            </a:r>
          </a:p>
          <a:p>
            <a:pPr lvl="0">
              <a:spcAft>
                <a:spcPts val="0"/>
              </a:spcAft>
            </a:pPr>
            <a:r>
              <a:rPr lang="et-EE" sz="1800" dirty="0" smtClean="0"/>
              <a:t>Disainiprotsess</a:t>
            </a:r>
          </a:p>
          <a:p>
            <a:pPr lvl="0">
              <a:spcAft>
                <a:spcPts val="0"/>
              </a:spcAft>
            </a:pPr>
            <a:r>
              <a:rPr lang="et-EE" sz="1800" dirty="0" smtClean="0"/>
              <a:t>Arhitektuur </a:t>
            </a:r>
            <a:r>
              <a:rPr lang="et-EE" sz="1800" dirty="0"/>
              <a:t>kui elukeskkond </a:t>
            </a:r>
            <a:endParaRPr lang="et-EE" sz="1800" dirty="0" smtClean="0"/>
          </a:p>
          <a:p>
            <a:pPr lvl="0">
              <a:spcAft>
                <a:spcPts val="0"/>
              </a:spcAft>
            </a:pPr>
            <a:r>
              <a:rPr lang="et-EE" sz="1800" dirty="0" smtClean="0"/>
              <a:t>Psühholoogia </a:t>
            </a:r>
          </a:p>
          <a:p>
            <a:pPr lvl="0">
              <a:spcAft>
                <a:spcPts val="0"/>
              </a:spcAft>
            </a:pPr>
            <a:r>
              <a:rPr lang="et-EE" sz="1800" dirty="0" smtClean="0"/>
              <a:t>Töö </a:t>
            </a:r>
            <a:r>
              <a:rPr lang="et-EE" sz="1800" dirty="0"/>
              <a:t>tekstidega </a:t>
            </a:r>
            <a:endParaRPr lang="et-EE" sz="1800" dirty="0" smtClean="0"/>
          </a:p>
          <a:p>
            <a:pPr lvl="0">
              <a:spcAft>
                <a:spcPts val="0"/>
              </a:spcAft>
            </a:pPr>
            <a:r>
              <a:rPr lang="et-EE" sz="1800" dirty="0" smtClean="0"/>
              <a:t>Eesti </a:t>
            </a:r>
            <a:r>
              <a:rPr lang="et-EE" sz="1800" dirty="0"/>
              <a:t>keele </a:t>
            </a:r>
            <a:r>
              <a:rPr lang="et-EE" sz="1800" dirty="0" err="1"/>
              <a:t>allkeeled</a:t>
            </a:r>
            <a:r>
              <a:rPr lang="et-EE" sz="1800" dirty="0"/>
              <a:t> ehk eesti keele </a:t>
            </a:r>
            <a:r>
              <a:rPr lang="et-EE" sz="1800" dirty="0" smtClean="0"/>
              <a:t>püsivariandid</a:t>
            </a:r>
          </a:p>
          <a:p>
            <a:pPr lvl="0">
              <a:spcAft>
                <a:spcPts val="0"/>
              </a:spcAft>
            </a:pPr>
            <a:r>
              <a:rPr lang="et-EE" sz="1800" dirty="0" smtClean="0"/>
              <a:t>Inimene ja õigus</a:t>
            </a:r>
          </a:p>
          <a:p>
            <a:pPr lvl="0">
              <a:spcAft>
                <a:spcPts val="0"/>
              </a:spcAft>
            </a:pPr>
            <a:r>
              <a:rPr lang="et-EE" sz="1800" dirty="0" smtClean="0"/>
              <a:t>Riigikaitse sh </a:t>
            </a:r>
            <a:r>
              <a:rPr lang="et-EE" sz="1800" dirty="0" err="1" smtClean="0"/>
              <a:t>küberkaitse</a:t>
            </a:r>
            <a:endParaRPr lang="et-EE" sz="1800" dirty="0" smtClean="0"/>
          </a:p>
          <a:p>
            <a:pPr marL="108000" indent="0">
              <a:spcBef>
                <a:spcPts val="600"/>
              </a:spcBef>
              <a:spcAft>
                <a:spcPts val="0"/>
              </a:spcAft>
              <a:buNone/>
            </a:pPr>
            <a:endParaRPr lang="et-EE" sz="2000" dirty="0" smtClean="0">
              <a:hlinkClick r:id="rId4"/>
            </a:endParaRPr>
          </a:p>
          <a:p>
            <a:pPr marL="10800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t-EE" sz="2000" dirty="0" smtClean="0"/>
              <a:t>Soovituslik materja</a:t>
            </a:r>
            <a:r>
              <a:rPr lang="et-EE" sz="2000" b="1" dirty="0" smtClean="0"/>
              <a:t>l loovtöödeks I </a:t>
            </a:r>
            <a:r>
              <a:rPr lang="et-EE" sz="2000" dirty="0" smtClean="0"/>
              <a:t>- III kooliastmes </a:t>
            </a:r>
          </a:p>
          <a:p>
            <a:pPr marL="10800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t-EE" sz="2000" b="1" dirty="0" smtClean="0"/>
              <a:t>Õppeprotsesside</a:t>
            </a:r>
            <a:r>
              <a:rPr lang="et-EE" sz="2000" dirty="0" smtClean="0"/>
              <a:t> kirjeldustes ühiskondlikud läbivad teemad: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et-EE" sz="2000" dirty="0" smtClean="0"/>
              <a:t>Ettevõtlikkus, inimõigused, sooline võrdõiguslikkus, suhtlemisoskused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et-EE" sz="2000" b="1" dirty="0" smtClean="0"/>
              <a:t>VÕTA</a:t>
            </a:r>
            <a:r>
              <a:rPr lang="et-EE" sz="2000" dirty="0" smtClean="0"/>
              <a:t> rakendamise juhendmaterjalid</a:t>
            </a:r>
          </a:p>
          <a:p>
            <a:pPr marL="10800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t-EE" sz="2000" b="1" dirty="0" smtClean="0"/>
              <a:t>Taotlusvoor</a:t>
            </a:r>
            <a:r>
              <a:rPr lang="et-EE" sz="2000" dirty="0" smtClean="0"/>
              <a:t> „Kooli õppekava rakendamine koostöös kogukonnaga“</a:t>
            </a:r>
          </a:p>
          <a:p>
            <a:pPr marL="10800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t-EE" sz="2000" dirty="0" smtClean="0"/>
              <a:t>Ideekorje </a:t>
            </a:r>
            <a:r>
              <a:rPr lang="et-EE" sz="2000" b="1" dirty="0" smtClean="0"/>
              <a:t>paindlik</a:t>
            </a:r>
            <a:r>
              <a:rPr lang="et-EE" sz="2000" dirty="0" smtClean="0"/>
              <a:t> õppeprotsess. </a:t>
            </a:r>
            <a:endParaRPr lang="et-EE" sz="2400" dirty="0"/>
          </a:p>
          <a:p>
            <a:pPr marL="108000" indent="0">
              <a:spcAft>
                <a:spcPts val="0"/>
              </a:spcAft>
              <a:buNone/>
            </a:pPr>
            <a:endParaRPr lang="et-EE" sz="2400" dirty="0"/>
          </a:p>
          <a:p>
            <a:pPr lvl="0">
              <a:spcAft>
                <a:spcPts val="0"/>
              </a:spcAft>
            </a:pPr>
            <a:endParaRPr lang="et-EE" sz="24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86749" y="0"/>
            <a:ext cx="431029" cy="6839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397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Education2030 –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future</a:t>
            </a:r>
            <a:r>
              <a:rPr lang="et-EE" dirty="0" smtClean="0"/>
              <a:t> </a:t>
            </a:r>
            <a:r>
              <a:rPr lang="et-EE" dirty="0" err="1" smtClean="0"/>
              <a:t>we</a:t>
            </a:r>
            <a:r>
              <a:rPr lang="et-EE" dirty="0" smtClean="0"/>
              <a:t> </a:t>
            </a:r>
            <a:r>
              <a:rPr lang="et-EE" dirty="0" err="1" smtClean="0"/>
              <a:t>want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idx="2"/>
          </p:nvPr>
        </p:nvSpPr>
        <p:spPr>
          <a:xfrm>
            <a:off x="449263" y="2170108"/>
            <a:ext cx="3976689" cy="4490521"/>
          </a:xfrm>
        </p:spPr>
        <p:txBody>
          <a:bodyPr/>
          <a:lstStyle/>
          <a:p>
            <a:pPr marL="108000" lvl="0" indent="0">
              <a:spcAft>
                <a:spcPts val="1200"/>
              </a:spcAft>
              <a:buNone/>
            </a:pPr>
            <a:r>
              <a:rPr lang="et-EE" sz="20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Uuringud ja analüüsid: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I. </a:t>
            </a:r>
            <a:r>
              <a:rPr lang="et-EE" sz="20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haridusvaldkonna mõistete </a:t>
            </a:r>
            <a:r>
              <a:rPr lang="et-EE" sz="20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arendamine ja tasakaal</a:t>
            </a:r>
            <a:r>
              <a:rPr lang="et-EE" sz="2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:  </a:t>
            </a:r>
            <a:endParaRPr lang="et-EE" sz="2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108000" indent="0">
              <a:spcAft>
                <a:spcPts val="600"/>
              </a:spcAft>
              <a:buNone/>
            </a:pP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alusväärtused, </a:t>
            </a:r>
            <a:r>
              <a:rPr lang="et-EE" sz="2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üldpädevused</a:t>
            </a: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et-EE" sz="2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teadmised, oskused </a:t>
            </a: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ja </a:t>
            </a:r>
            <a:r>
              <a:rPr lang="et-EE" sz="2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hoiakud; </a:t>
            </a:r>
            <a:endParaRPr lang="et-EE" sz="2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10800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II. </a:t>
            </a:r>
            <a:r>
              <a:rPr lang="et-EE" sz="20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õppekavade analüüs:</a:t>
            </a:r>
            <a:endParaRPr lang="et-EE" sz="2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266700" lvl="0" indent="-158750">
              <a:spcAft>
                <a:spcPts val="600"/>
              </a:spcAft>
            </a:pP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õppekava ülekoormatus</a:t>
            </a:r>
          </a:p>
          <a:p>
            <a:pPr marL="266700" indent="-158750">
              <a:spcAft>
                <a:spcPts val="600"/>
              </a:spcAft>
            </a:pP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kehaline kasvatus</a:t>
            </a:r>
          </a:p>
          <a:p>
            <a:pPr marL="266700" lvl="0" indent="-158750">
              <a:spcAft>
                <a:spcPts val="600"/>
              </a:spcAft>
            </a:pP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matemaatika</a:t>
            </a:r>
          </a:p>
          <a:p>
            <a:pPr marL="266700" lvl="0" indent="-158750">
              <a:spcAft>
                <a:spcPts val="600"/>
              </a:spcAft>
            </a:pP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sotsiaalne ja emotsionaalne </a:t>
            </a:r>
            <a:r>
              <a:rPr lang="et-EE" sz="2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õppekeskkond</a:t>
            </a:r>
            <a:endParaRPr lang="et-EE" sz="2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Teksti kohatäide 4"/>
          <p:cNvSpPr>
            <a:spLocks noGrp="1"/>
          </p:cNvSpPr>
          <p:nvPr>
            <p:ph type="body" idx="3"/>
          </p:nvPr>
        </p:nvSpPr>
        <p:spPr>
          <a:xfrm>
            <a:off x="4563633" y="1893627"/>
            <a:ext cx="3978270" cy="638178"/>
          </a:xfrm>
        </p:spPr>
        <p:txBody>
          <a:bodyPr/>
          <a:lstStyle/>
          <a:p>
            <a:r>
              <a:rPr lang="et-EE" dirty="0" err="1" smtClean="0"/>
              <a:t>Education</a:t>
            </a:r>
            <a:r>
              <a:rPr lang="et-EE" dirty="0" smtClean="0"/>
              <a:t> and Training2020</a:t>
            </a:r>
            <a:endParaRPr lang="et-EE" dirty="0"/>
          </a:p>
        </p:txBody>
      </p:sp>
      <p:sp>
        <p:nvSpPr>
          <p:cNvPr id="6" name="Sisu kohatäide 5"/>
          <p:cNvSpPr>
            <a:spLocks noGrp="1"/>
          </p:cNvSpPr>
          <p:nvPr>
            <p:ph idx="4"/>
          </p:nvPr>
        </p:nvSpPr>
        <p:spPr>
          <a:xfrm>
            <a:off x="4572000" y="2772197"/>
            <a:ext cx="3978270" cy="3338088"/>
          </a:xfrm>
        </p:spPr>
        <p:txBody>
          <a:bodyPr/>
          <a:lstStyle/>
          <a:p>
            <a:pPr marL="107999" lvl="0" indent="0">
              <a:spcAft>
                <a:spcPts val="600"/>
              </a:spcAft>
              <a:buNone/>
            </a:pPr>
            <a:r>
              <a:rPr lang="et-EE" sz="2000" b="1" dirty="0">
                <a:ea typeface="Roboto Condensed" pitchFamily="2"/>
              </a:rPr>
              <a:t>s</a:t>
            </a:r>
            <a:r>
              <a:rPr lang="et-EE" sz="2000" b="1" dirty="0" smtClean="0">
                <a:ea typeface="Roboto Condensed" pitchFamily="2"/>
              </a:rPr>
              <a:t>trateegilise koostööraamistiku sihid:</a:t>
            </a:r>
            <a:endParaRPr lang="et-EE" sz="2000" b="1" dirty="0">
              <a:ea typeface="Roboto Condensed" pitchFamily="2"/>
            </a:endParaRPr>
          </a:p>
          <a:p>
            <a:pPr>
              <a:spcAft>
                <a:spcPts val="600"/>
              </a:spcAft>
            </a:pPr>
            <a:r>
              <a:rPr lang="et-EE" sz="2000" dirty="0">
                <a:ea typeface="Roboto Condensed" pitchFamily="2"/>
              </a:rPr>
              <a:t>hariduse kvaliteet ja tõhusus, </a:t>
            </a:r>
          </a:p>
          <a:p>
            <a:pPr>
              <a:spcAft>
                <a:spcPts val="600"/>
              </a:spcAft>
            </a:pPr>
            <a:r>
              <a:rPr lang="et-EE" sz="2000" dirty="0">
                <a:ea typeface="Roboto Condensed" pitchFamily="2"/>
              </a:rPr>
              <a:t>võrdsed võimalused igale õppijale, </a:t>
            </a:r>
          </a:p>
          <a:p>
            <a:pPr>
              <a:spcAft>
                <a:spcPts val="600"/>
              </a:spcAft>
            </a:pPr>
            <a:r>
              <a:rPr lang="et-EE" sz="2000" dirty="0">
                <a:ea typeface="Roboto Condensed" pitchFamily="2"/>
              </a:rPr>
              <a:t>sotsiaalne sidusus ja kodanikuaktiivsus,</a:t>
            </a:r>
          </a:p>
          <a:p>
            <a:pPr>
              <a:spcAft>
                <a:spcPts val="600"/>
              </a:spcAft>
            </a:pPr>
            <a:r>
              <a:rPr lang="et-EE" sz="2000" dirty="0">
                <a:ea typeface="Roboto Condensed" pitchFamily="2"/>
              </a:rPr>
              <a:t>ettevõtlik, loov ja kriitiline mõtlemine. </a:t>
            </a:r>
          </a:p>
          <a:p>
            <a:endParaRPr lang="et-EE" dirty="0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62" y="96322"/>
            <a:ext cx="2295829" cy="13189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lt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841" y="185523"/>
            <a:ext cx="1946785" cy="134832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89763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998" y="301322"/>
            <a:ext cx="7740187" cy="1262155"/>
          </a:xfrm>
        </p:spPr>
        <p:txBody>
          <a:bodyPr/>
          <a:lstStyle/>
          <a:p>
            <a:pPr>
              <a:buNone/>
            </a:pPr>
            <a:r>
              <a:rPr lang="et-EE" sz="3200" b="1" dirty="0" smtClean="0"/>
              <a:t>Kooli ja hariduse kvaliteedi hindamise keskmes </a:t>
            </a:r>
            <a:r>
              <a:rPr lang="et-EE" sz="3200" b="1" dirty="0"/>
              <a:t>on inimene ja </a:t>
            </a:r>
            <a:r>
              <a:rPr lang="et-EE" sz="3200" b="1" dirty="0" smtClean="0"/>
              <a:t>uuendatud õpikäsitus</a:t>
            </a:r>
            <a:endParaRPr lang="et-EE" sz="3200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87964" y="1836093"/>
            <a:ext cx="7756221" cy="4643001"/>
          </a:xfrm>
        </p:spPr>
        <p:txBody>
          <a:bodyPr/>
          <a:lstStyle/>
          <a:p>
            <a:r>
              <a:rPr lang="et-EE" sz="2000" dirty="0" smtClean="0"/>
              <a:t>Kooli tasandil – informatsiooni kogumine ja unikaalsed otsused </a:t>
            </a:r>
            <a:r>
              <a:rPr lang="et-EE" sz="2000" dirty="0"/>
              <a:t>koostöös </a:t>
            </a:r>
            <a:r>
              <a:rPr lang="et-EE" sz="2000" dirty="0" smtClean="0"/>
              <a:t>lapsevanematega</a:t>
            </a:r>
          </a:p>
          <a:p>
            <a:r>
              <a:rPr lang="et-EE" sz="2000" dirty="0" smtClean="0"/>
              <a:t>Riigi tasandil – informatsiooni kogumine ja kvaliteedile tagasiside andmine</a:t>
            </a:r>
          </a:p>
          <a:p>
            <a:endParaRPr lang="et-EE" sz="2000" dirty="0">
              <a:solidFill>
                <a:schemeClr val="tx1"/>
              </a:solidFill>
            </a:endParaRPr>
          </a:p>
          <a:p>
            <a:pPr marL="108000" indent="0" algn="ctr">
              <a:buNone/>
            </a:pPr>
            <a:r>
              <a:rPr lang="et-EE" sz="2000" dirty="0">
                <a:solidFill>
                  <a:schemeClr val="tx1"/>
                </a:solidFill>
              </a:rPr>
              <a:t>Õ</a:t>
            </a:r>
            <a:r>
              <a:rPr lang="et-EE" sz="2000" dirty="0" smtClean="0">
                <a:solidFill>
                  <a:schemeClr val="tx1"/>
                </a:solidFill>
              </a:rPr>
              <a:t>pihuviliste </a:t>
            </a:r>
            <a:r>
              <a:rPr lang="et-EE" sz="2000" dirty="0">
                <a:solidFill>
                  <a:schemeClr val="tx1"/>
                </a:solidFill>
              </a:rPr>
              <a:t>ja koolirõõmu </a:t>
            </a:r>
            <a:r>
              <a:rPr lang="et-EE" sz="2000" dirty="0" smtClean="0">
                <a:solidFill>
                  <a:schemeClr val="tx1"/>
                </a:solidFill>
              </a:rPr>
              <a:t>tundvate õpilaste õnnestunud sooritused.</a:t>
            </a:r>
          </a:p>
          <a:p>
            <a:pPr marL="108000" indent="0" algn="ctr">
              <a:spcBef>
                <a:spcPts val="1800"/>
              </a:spcBef>
              <a:buNone/>
            </a:pPr>
            <a:r>
              <a:rPr lang="et-EE" sz="2000" dirty="0" smtClean="0">
                <a:solidFill>
                  <a:schemeClr val="tx1"/>
                </a:solidFill>
              </a:rPr>
              <a:t>Kombineeritud vahendid kooli kvaliteedi hindamiseks liikmesriikides.</a:t>
            </a:r>
            <a:endParaRPr lang="et-EE" sz="2000" dirty="0">
              <a:solidFill>
                <a:schemeClr val="tx1"/>
              </a:solidFill>
            </a:endParaRP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953" y="5292477"/>
            <a:ext cx="1926503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43779" y="5362897"/>
            <a:ext cx="7200000" cy="1728000"/>
          </a:xfrm>
        </p:spPr>
        <p:txBody>
          <a:bodyPr/>
          <a:lstStyle/>
          <a:p>
            <a:pPr algn="ctr"/>
            <a:r>
              <a:rPr lang="et-EE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Haridus- ja Teadusministeerium</a:t>
            </a:r>
          </a:p>
          <a:p>
            <a:pPr algn="ctr"/>
            <a:r>
              <a:rPr lang="et-EE" sz="2000" dirty="0" err="1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välishindamisosakond</a:t>
            </a:r>
            <a:endParaRPr lang="et-EE" sz="2000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fi-FI" sz="2000" dirty="0"/>
          </a:p>
        </p:txBody>
      </p:sp>
      <p:sp>
        <p:nvSpPr>
          <p:cNvPr id="2" name="Ristkülik 1"/>
          <p:cNvSpPr/>
          <p:nvPr/>
        </p:nvSpPr>
        <p:spPr>
          <a:xfrm>
            <a:off x="2249488" y="2957810"/>
            <a:ext cx="44989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Muudatused hariduskorralduses ja õppeasutuste järelevalves</a:t>
            </a:r>
            <a:b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Pealkiri 3"/>
          <p:cNvSpPr>
            <a:spLocks noGrp="1"/>
          </p:cNvSpPr>
          <p:nvPr>
            <p:ph type="ctrTitle"/>
          </p:nvPr>
        </p:nvSpPr>
        <p:spPr>
          <a:xfrm>
            <a:off x="827361" y="2124125"/>
            <a:ext cx="7200000" cy="1481757"/>
          </a:xfrm>
        </p:spPr>
        <p:txBody>
          <a:bodyPr/>
          <a:lstStyle/>
          <a:p>
            <a:pPr algn="ctr"/>
            <a:r>
              <a:rPr lang="et-EE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Muudatused </a:t>
            </a:r>
            <a:r>
              <a:rPr lang="et-EE" sz="3600" b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hariduskorralduses ja õppeasutuste </a:t>
            </a:r>
            <a:r>
              <a:rPr lang="et-EE" sz="3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järelevalves</a:t>
            </a:r>
            <a:endParaRPr lang="et-EE" sz="3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0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998" y="301322"/>
            <a:ext cx="7740187" cy="1262155"/>
          </a:xfrm>
        </p:spPr>
        <p:txBody>
          <a:bodyPr/>
          <a:lstStyle/>
          <a:p>
            <a:pPr lvl="0" hangingPunct="1">
              <a:lnSpc>
                <a:spcPct val="100000"/>
              </a:lnSpc>
              <a:buSzTx/>
              <a:buNone/>
              <a:defRPr/>
            </a:pPr>
            <a:r>
              <a:rPr lang="et-EE" sz="32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Hariduskorralduslikud ülesanded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03998" y="1332037"/>
            <a:ext cx="7748203" cy="5328592"/>
          </a:xfrm>
        </p:spPr>
        <p:txBody>
          <a:bodyPr/>
          <a:lstStyle/>
          <a:p>
            <a:pPr marL="342900" indent="-342900">
              <a:spcAft>
                <a:spcPts val="0"/>
              </a:spcAft>
              <a:defRPr/>
            </a:pPr>
            <a:r>
              <a:rPr lang="et-EE" sz="2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Rahvusvahelised haridusuuringud (nt PISA), riiklikud tasemetööd ja </a:t>
            </a:r>
            <a:r>
              <a:rPr lang="et-EE" sz="2000" dirty="0" smtClean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eksamid: </a:t>
            </a:r>
          </a:p>
          <a:p>
            <a:pPr marL="0" lvl="0" indent="0">
              <a:spcAft>
                <a:spcPts val="0"/>
              </a:spcAft>
              <a:buNone/>
              <a:defRPr/>
            </a:pPr>
            <a:r>
              <a:rPr lang="et-EE" sz="2000" dirty="0" smtClean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	</a:t>
            </a:r>
            <a:r>
              <a:rPr lang="et-EE" sz="1800" dirty="0" err="1" smtClean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Aimi</a:t>
            </a:r>
            <a:r>
              <a:rPr lang="et-EE" sz="1800" dirty="0" smtClean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t-EE" sz="1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Püüa, </a:t>
            </a:r>
            <a:r>
              <a:rPr lang="et-EE" sz="1800" u="sng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hlinkClick r:id="rId2"/>
              </a:rPr>
              <a:t>Aimi.Pyya@innove.ee</a:t>
            </a:r>
            <a:r>
              <a:rPr lang="et-EE" sz="1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; 7350620 (rahvusvahelised 	</a:t>
            </a:r>
            <a:r>
              <a:rPr lang="et-EE" sz="1800" dirty="0" smtClean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haridusuuringud)</a:t>
            </a:r>
          </a:p>
          <a:p>
            <a:pPr marL="0" lvl="0" indent="0">
              <a:spcAft>
                <a:spcPts val="0"/>
              </a:spcAft>
              <a:buNone/>
              <a:defRPr/>
            </a:pPr>
            <a:r>
              <a:rPr lang="et-EE" sz="1800" dirty="0" smtClean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	Rain </a:t>
            </a:r>
            <a:r>
              <a:rPr lang="et-EE" sz="1800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Sannik</a:t>
            </a:r>
            <a:r>
              <a:rPr lang="et-EE" sz="1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Rain.Sannik@innove.ee; 7350560 </a:t>
            </a:r>
            <a:r>
              <a:rPr lang="et-EE" sz="1800" dirty="0" smtClean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(tasemetööd </a:t>
            </a:r>
            <a:r>
              <a:rPr lang="et-EE" sz="1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ja 	eksamid)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defRPr/>
            </a:pPr>
            <a:r>
              <a:rPr lang="et-EE" sz="2000" dirty="0" smtClean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Haridust </a:t>
            </a:r>
            <a:r>
              <a:rPr lang="et-EE" sz="2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tõendavad dokumendid, kuld- ja </a:t>
            </a:r>
            <a:r>
              <a:rPr lang="et-EE" sz="2000" dirty="0" smtClean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hõbemedalid: </a:t>
            </a:r>
          </a:p>
          <a:p>
            <a:pPr marL="0" lvl="0" indent="0">
              <a:spcAft>
                <a:spcPts val="0"/>
              </a:spcAft>
              <a:buNone/>
              <a:defRPr/>
            </a:pPr>
            <a:r>
              <a:rPr lang="et-EE" sz="2000" dirty="0" smtClean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	</a:t>
            </a:r>
            <a:r>
              <a:rPr lang="et-EE" sz="1800" dirty="0" smtClean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Maarja-Liisa </a:t>
            </a:r>
            <a:r>
              <a:rPr lang="et-EE" sz="1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Kütt, </a:t>
            </a:r>
            <a:r>
              <a:rPr lang="et-EE" sz="1800" u="sng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hlinkClick r:id="rId3"/>
              </a:rPr>
              <a:t>Maarja-Liisa.Kytt@innove.ee</a:t>
            </a:r>
            <a:r>
              <a:rPr lang="et-EE" sz="1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; 735 0525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defRPr/>
            </a:pPr>
            <a:r>
              <a:rPr lang="et-EE" sz="2000" dirty="0" smtClean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Nõustamiskomisjon</a:t>
            </a:r>
            <a:r>
              <a:rPr lang="et-EE" sz="2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:  alates 01.09.2017 ei kuulu komisjoni koosseisu maa- või linnavalitsuse esindaja. </a:t>
            </a:r>
            <a:endParaRPr lang="et-EE" sz="2000" dirty="0" smtClean="0">
              <a:solidFill>
                <a:prstClr val="black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lvl="0" indent="0">
              <a:spcAft>
                <a:spcPts val="0"/>
              </a:spcAft>
              <a:buNone/>
              <a:defRPr/>
            </a:pPr>
            <a:r>
              <a:rPr lang="et-EE" sz="2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	</a:t>
            </a:r>
            <a:r>
              <a:rPr lang="pl-PL" sz="1800" dirty="0" smtClean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Ave </a:t>
            </a:r>
            <a:r>
              <a:rPr lang="pl-PL" sz="1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Szymanel, Ave.Szymanel@innove.ee; 735 0696</a:t>
            </a:r>
            <a:endParaRPr lang="et-EE" sz="1800" dirty="0">
              <a:solidFill>
                <a:prstClr val="black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defRPr/>
            </a:pPr>
            <a:r>
              <a:rPr lang="et-EE" sz="2000" dirty="0" smtClean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Õpilaskodu</a:t>
            </a:r>
            <a:r>
              <a:rPr lang="et-EE" sz="2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: a</a:t>
            </a:r>
            <a:r>
              <a:rPr lang="et-EE" sz="2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lates 01.09.2017 kooskõlastab õpilase riiklikult toetatavale õpilaskodu kohale vastuvõtmise taotlusi Haridus- ja </a:t>
            </a:r>
            <a:r>
              <a:rPr lang="et-EE" sz="2000" dirty="0" smtClean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Teadusministeerium</a:t>
            </a:r>
            <a:r>
              <a:rPr lang="et-EE" sz="2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t-EE" sz="1800" dirty="0" smtClean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Tiiu </a:t>
            </a:r>
            <a:r>
              <a:rPr lang="et-EE" sz="1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Rahuoja, Tiiu.Rahuoja@hm.ee; 735 0296</a:t>
            </a:r>
          </a:p>
        </p:txBody>
      </p:sp>
    </p:spTree>
    <p:extLst>
      <p:ext uri="{BB962C8B-B14F-4D97-AF65-F5344CB8AC3E}">
        <p14:creationId xmlns:p14="http://schemas.microsoft.com/office/powerpoint/2010/main" val="199144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/>
          <p:cNvSpPr/>
          <p:nvPr/>
        </p:nvSpPr>
        <p:spPr>
          <a:xfrm>
            <a:off x="323305" y="395933"/>
            <a:ext cx="813690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Teised hariduskorralduslikud ülesanded – kohalike omavalitsuste üksuste liit</a:t>
            </a:r>
            <a:endParaRPr kumimoji="0" lang="et-E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Maakondlike 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traditsiooniliste </a:t>
            </a: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haridusürituste korraldamisega 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ja erinevate 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piirkondlike haridusalaste </a:t>
            </a: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võrgustike töö 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toetamisega seotud 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tegevused,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piirkondlike </a:t>
            </a: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olümpiaadide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korraldamise ja </a:t>
            </a:r>
            <a:r>
              <a:rPr lang="et-EE" sz="2000" dirty="0" smtClean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õpetajate </a:t>
            </a:r>
            <a:r>
              <a:rPr kumimoji="0" lang="et-EE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ühenduste 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töö 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koordineerimise toetamine.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Info: Signe </a:t>
            </a:r>
            <a:r>
              <a:rPr kumimoji="0" lang="et-E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Granström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hlinkClick r:id="rId3"/>
              </a:rPr>
              <a:t>Signe.Granström@hm.ee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; 735 0231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Roboto Condensed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/>
          <p:cNvSpPr/>
          <p:nvPr/>
        </p:nvSpPr>
        <p:spPr>
          <a:xfrm>
            <a:off x="827361" y="1044005"/>
            <a:ext cx="72008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Täpsustatud 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on järelevalve </a:t>
            </a:r>
            <a:r>
              <a:rPr kumimoji="0" lang="et-EE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eesmärki: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tagada </a:t>
            </a:r>
            <a:r>
              <a:rPr kumimoji="0" lang="et-EE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põhi- ja </a:t>
            </a:r>
            <a:r>
              <a:rPr kumimoji="0" lang="et-EE" sz="2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üldkeskhariduse</a:t>
            </a:r>
            <a:r>
              <a:rPr kumimoji="0" lang="et-EE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 kättesaadavus ja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võrdsetel alustel juurdepääsetavus,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õppe ja kasvatuse korraldamise  kvaliteet ja tulemuslikkus.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Haridusjärelevalvet viib 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läbi 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üksnes Haridus- ja Teadusministeerium</a:t>
            </a:r>
            <a:endParaRPr kumimoji="0" lang="et-E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endParaRPr kumimoji="0" lang="et-EE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Ei 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kehtestata 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temaatilise järelevalve 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läbiviimise määrust.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2480" y="305792"/>
            <a:ext cx="7891704" cy="3966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spAutoFit/>
          </a:bodyPr>
          <a:lstStyle>
            <a:lvl1pPr marL="0" marR="0" lvl="0" indent="0" algn="l" defTabSz="914400" rtl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t-EE" sz="5700" b="0" i="0" u="none" strike="noStrike" kern="1200" cap="none" spc="0" baseline="0">
                <a:solidFill>
                  <a:srgbClr val="000000"/>
                </a:solidFill>
                <a:uFillTx/>
                <a:latin typeface="Roboto Condensed" pitchFamily="18"/>
                <a:ea typeface="Microsoft YaHei" pitchFamily="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et-E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itchFamily="18"/>
                <a:ea typeface="Microsoft YaHei" pitchFamily="2"/>
                <a:cs typeface="+mn-cs"/>
              </a:rPr>
              <a:t>Muudatused järelevalves alates 01.09.2017</a:t>
            </a:r>
            <a:endParaRPr kumimoji="0" lang="et-EE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itchFamily="18"/>
              <a:ea typeface="Microsoft YaHei" pitchFamily="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21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14042" y="1578177"/>
            <a:ext cx="8099584" cy="5126184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endParaRPr lang="et-EE" b="1" dirty="0" smtClean="0">
              <a:ea typeface="ＭＳ Ｐゴシック" pitchFamily="34" charset="-128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t-EE" b="1" dirty="0">
              <a:ea typeface="ＭＳ Ｐゴシック" pitchFamily="34" charset="-128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t-EE" b="1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t-EE" b="1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t-EE" b="1" dirty="0" smtClean="0">
              <a:ea typeface="ＭＳ Ｐゴシック" pitchFamily="34" charset="-128"/>
            </a:endParaRPr>
          </a:p>
          <a:p>
            <a:pPr marL="0" indent="0" algn="ctr" eaLnBrk="1" hangingPunct="1">
              <a:buNone/>
              <a:defRPr/>
            </a:pPr>
            <a:endParaRPr lang="et-EE" b="1" dirty="0">
              <a:ea typeface="ＭＳ Ｐゴシック" pitchFamily="34" charset="-128"/>
            </a:endParaRPr>
          </a:p>
          <a:p>
            <a:pPr marL="0" indent="0" algn="ctr" eaLnBrk="1" hangingPunct="1">
              <a:buNone/>
              <a:defRPr/>
            </a:pPr>
            <a:endParaRPr lang="et-EE" sz="2800" b="1" dirty="0" smtClean="0">
              <a:latin typeface="Roboto Condensed" panose="02000000000000000000" pitchFamily="2" charset="0"/>
              <a:ea typeface="ＭＳ Ｐゴシック" pitchFamily="34" charset="-128"/>
            </a:endParaRPr>
          </a:p>
          <a:p>
            <a:pPr marL="0" indent="0" algn="ctr" eaLnBrk="1" hangingPunct="1">
              <a:buNone/>
              <a:defRPr/>
            </a:pPr>
            <a:r>
              <a:rPr lang="et-EE" sz="28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HTM                            pidaja</a:t>
            </a:r>
          </a:p>
          <a:p>
            <a:pPr marL="0" indent="0" algn="ctr" eaLnBrk="1" hangingPunct="1">
              <a:buNone/>
              <a:defRPr/>
            </a:pPr>
            <a:endParaRPr lang="et-EE" sz="2800" b="1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defRPr/>
            </a:pP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</a:t>
            </a:r>
            <a:r>
              <a:rPr lang="et-EE" sz="2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egevus- või koolituslubadega seotud järelevalve</a:t>
            </a:r>
          </a:p>
          <a:p>
            <a:pPr>
              <a:defRPr/>
            </a:pP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järelevalve </a:t>
            </a:r>
            <a:r>
              <a:rPr lang="et-EE" sz="2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üksikküsimustes</a:t>
            </a:r>
          </a:p>
          <a:p>
            <a:pPr>
              <a:defRPr/>
            </a:pP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</a:t>
            </a:r>
            <a:r>
              <a:rPr lang="et-EE" sz="2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emaatiline </a:t>
            </a: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järelevalve</a:t>
            </a:r>
          </a:p>
          <a:p>
            <a:pPr marL="0" indent="0" eaLnBrk="1" hangingPunct="1">
              <a:buNone/>
              <a:defRPr/>
            </a:pPr>
            <a:endParaRPr lang="et-EE" sz="2800" b="1" dirty="0" smtClean="0">
              <a:ea typeface="ＭＳ Ｐゴシック" pitchFamily="34" charset="-128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t-EE" b="1" dirty="0" smtClean="0">
              <a:ea typeface="ＭＳ Ｐゴシック" pitchFamily="34" charset="-128"/>
            </a:endParaRPr>
          </a:p>
          <a:p>
            <a:pPr eaLnBrk="1" hangingPunct="1">
              <a:buFont typeface="Arial" charset="0"/>
              <a:buNone/>
              <a:defRPr/>
            </a:pPr>
            <a:endParaRPr lang="et-EE" dirty="0" smtClean="0">
              <a:ea typeface="ＭＳ Ｐゴシック" pitchFamily="34" charset="-128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7172" name="Jaluse kohatäide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149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31211" indent="-281235">
              <a:spcBef>
                <a:spcPct val="20000"/>
              </a:spcBef>
              <a:buFont typeface="Arial" panose="020B0604020202020204" pitchFamily="34" charset="0"/>
              <a:buChar char="–"/>
              <a:defRPr sz="275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24941" indent="-224988">
              <a:spcBef>
                <a:spcPct val="20000"/>
              </a:spcBef>
              <a:buFont typeface="Arial" panose="020B0604020202020204" pitchFamily="34" charset="0"/>
              <a:buChar char="•"/>
              <a:defRPr sz="2362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74917" indent="-224988">
              <a:spcBef>
                <a:spcPct val="20000"/>
              </a:spcBef>
              <a:buFont typeface="Arial" panose="020B0604020202020204" pitchFamily="34" charset="0"/>
              <a:buChar char="–"/>
              <a:defRPr sz="1968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24893" indent="-224988">
              <a:spcBef>
                <a:spcPct val="20000"/>
              </a:spcBef>
              <a:buFont typeface="Arial" panose="020B0604020202020204" pitchFamily="34" charset="0"/>
              <a:buChar char="»"/>
              <a:defRPr sz="1968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74869" indent="-224988" defTabSz="44997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68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24846" indent="-224988" defTabSz="44997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68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74822" indent="-224988" defTabSz="44997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68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24798" indent="-224988" defTabSz="44997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68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37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Hille Voolaid</a:t>
            </a:r>
          </a:p>
        </p:txBody>
      </p:sp>
      <p:sp>
        <p:nvSpPr>
          <p:cNvPr id="2" name="Ristkülik 1"/>
          <p:cNvSpPr/>
          <p:nvPr/>
        </p:nvSpPr>
        <p:spPr>
          <a:xfrm>
            <a:off x="1018236" y="1442493"/>
            <a:ext cx="2856103" cy="1629604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97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362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Riiklik</a:t>
            </a:r>
          </a:p>
          <a:p>
            <a:pPr marL="0" marR="0" lvl="0" indent="0" algn="ctr" defTabSz="44997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362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</a:t>
            </a:r>
            <a:r>
              <a:rPr kumimoji="0" lang="et-EE" sz="2362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aldusjärelevalve</a:t>
            </a:r>
            <a:r>
              <a:rPr kumimoji="0" lang="et-EE" sz="2362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 </a:t>
            </a:r>
            <a:endParaRPr kumimoji="0" lang="et-EE" sz="236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7175" name="Ristkülik 2"/>
          <p:cNvSpPr>
            <a:spLocks noChangeArrowheads="1"/>
          </p:cNvSpPr>
          <p:nvPr/>
        </p:nvSpPr>
        <p:spPr bwMode="auto">
          <a:xfrm>
            <a:off x="5027867" y="1842226"/>
            <a:ext cx="1796710" cy="81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997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t-EE" altLang="et-EE" sz="236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Teenistuslik </a:t>
            </a:r>
          </a:p>
          <a:p>
            <a:pPr marL="0" marR="0" lvl="0" indent="0" algn="l" defTabSz="44997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t-EE" altLang="et-EE" sz="236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järelevalve </a:t>
            </a:r>
            <a:endParaRPr kumimoji="0" lang="et-EE" altLang="et-EE" sz="236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4" name="Allanool 3"/>
          <p:cNvSpPr/>
          <p:nvPr/>
        </p:nvSpPr>
        <p:spPr>
          <a:xfrm>
            <a:off x="2350688" y="3072097"/>
            <a:ext cx="476539" cy="964012"/>
          </a:xfrm>
          <a:prstGeom prst="down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97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sz="177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0928" y="539949"/>
            <a:ext cx="8302698" cy="674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75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4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7501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Järelevalve korraldus</a:t>
            </a:r>
            <a:endParaRPr kumimoji="0" lang="en-US" altLang="et-EE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j-cs"/>
            </a:endParaRPr>
          </a:p>
        </p:txBody>
      </p:sp>
      <p:sp>
        <p:nvSpPr>
          <p:cNvPr id="11" name="Allanool 10"/>
          <p:cNvSpPr/>
          <p:nvPr/>
        </p:nvSpPr>
        <p:spPr>
          <a:xfrm>
            <a:off x="5918867" y="2995160"/>
            <a:ext cx="476539" cy="964012"/>
          </a:xfrm>
          <a:prstGeom prst="down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97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sz="177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istkülik 2"/>
          <p:cNvSpPr/>
          <p:nvPr/>
        </p:nvSpPr>
        <p:spPr>
          <a:xfrm>
            <a:off x="2827227" y="2268141"/>
            <a:ext cx="4978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istkülik 4"/>
          <p:cNvSpPr/>
          <p:nvPr/>
        </p:nvSpPr>
        <p:spPr>
          <a:xfrm>
            <a:off x="4571777" y="1442493"/>
            <a:ext cx="3024336" cy="155266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Teenistuslik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järelevalve</a:t>
            </a:r>
            <a:endParaRPr kumimoji="0" lang="et-EE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5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44184" y="0"/>
            <a:ext cx="431029" cy="68399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 idx="4294967295"/>
          </p:nvPr>
        </p:nvSpPr>
        <p:spPr>
          <a:xfrm>
            <a:off x="611337" y="594877"/>
            <a:ext cx="5328592" cy="393954"/>
          </a:xfr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t-EE" sz="3200" b="1" dirty="0" smtClean="0"/>
              <a:t>Suundumused </a:t>
            </a:r>
            <a:endParaRPr lang="et-EE" sz="3200" b="1" dirty="0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79288" y="1332037"/>
            <a:ext cx="8064896" cy="4514401"/>
          </a:xfrm>
        </p:spPr>
        <p:txBody>
          <a:bodyPr/>
          <a:lstStyle/>
          <a:p>
            <a:r>
              <a:rPr lang="et-EE" sz="2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Tagada </a:t>
            </a: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kogukonnale (õpilased, vanemad, pidaja jne) </a:t>
            </a:r>
            <a:r>
              <a:rPr lang="et-EE" sz="2000" b="1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informatsioon</a:t>
            </a:r>
            <a:r>
              <a:rPr lang="et-EE" sz="2000" dirty="0" smtClean="0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vajalike otsuste </a:t>
            </a:r>
            <a:r>
              <a:rPr lang="et-EE" sz="2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tegemiseks, </a:t>
            </a: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tugineda tsentraalsetele infobaasidele. </a:t>
            </a:r>
            <a:endParaRPr lang="et-EE" sz="20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Üleminek </a:t>
            </a:r>
            <a:r>
              <a:rPr lang="et-EE" sz="20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riskipõhisele hindamisele</a:t>
            </a: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: järelevalve üks põhilisemaid ülesandeid on vähendada ja ennetada erineva tõsidusastmega riskide teket.</a:t>
            </a:r>
          </a:p>
          <a:p>
            <a:pPr marL="108000" indent="0">
              <a:buNone/>
            </a:pPr>
            <a:endParaRPr lang="et-EE" sz="20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108000" indent="0">
              <a:buNone/>
            </a:pPr>
            <a:r>
              <a:rPr lang="et-EE" sz="2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Haridus- </a:t>
            </a: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ja teadusministri </a:t>
            </a:r>
            <a:r>
              <a:rPr lang="et-EE" sz="2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03.06.2014. a  käskkiri </a:t>
            </a: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nr 238„Üldhariduse välishindamise ülesanded, põhimõtted ja arendamise alused aastani </a:t>
            </a:r>
            <a:r>
              <a:rPr lang="et-EE" sz="2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2020“, </a:t>
            </a:r>
            <a:r>
              <a:rPr lang="et-EE" sz="2000" dirty="0" smtClean="0">
                <a:latin typeface="Roboto Condensed" panose="02000000000000000000" pitchFamily="2" charset="0"/>
                <a:ea typeface="Roboto Condensed" panose="02000000000000000000" pitchFamily="2" charset="0"/>
                <a:hlinkClick r:id="rId4"/>
              </a:rPr>
              <a:t>https</a:t>
            </a: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  <a:hlinkClick r:id="rId4"/>
              </a:rPr>
              <a:t>://</a:t>
            </a:r>
            <a:r>
              <a:rPr lang="et-EE" sz="2000" dirty="0" smtClean="0">
                <a:latin typeface="Roboto Condensed" panose="02000000000000000000" pitchFamily="2" charset="0"/>
                <a:ea typeface="Roboto Condensed" panose="02000000000000000000" pitchFamily="2" charset="0"/>
                <a:hlinkClick r:id="rId4"/>
              </a:rPr>
              <a:t>www.hm.ee/sites/default/files/uldhariduse_valishindamise_ulesanded.pdf</a:t>
            </a:r>
            <a:endParaRPr lang="et-EE" sz="20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108000" indent="0">
              <a:buNone/>
            </a:pPr>
            <a:endParaRPr lang="et-EE" sz="2000" dirty="0" smtClean="0">
              <a:latin typeface="Cambria" panose="02040503050406030204" pitchFamily="18" charset="0"/>
            </a:endParaRPr>
          </a:p>
          <a:p>
            <a:pPr marL="108000" indent="0">
              <a:buNone/>
            </a:pPr>
            <a:endParaRPr lang="et-EE" sz="2400" dirty="0"/>
          </a:p>
          <a:p>
            <a:pPr marL="108000" indent="0">
              <a:buNone/>
            </a:pPr>
            <a:endParaRPr lang="et-EE" sz="2400" dirty="0" smtClean="0"/>
          </a:p>
          <a:p>
            <a:pPr marL="108000" indent="0">
              <a:buNone/>
            </a:pPr>
            <a:endParaRPr lang="et-EE" sz="2400" dirty="0"/>
          </a:p>
          <a:p>
            <a:pPr marL="108000" lvl="0" indent="0">
              <a:spcAft>
                <a:spcPts val="0"/>
              </a:spcAft>
              <a:buNone/>
            </a:pPr>
            <a:endParaRPr lang="et-EE" sz="2400" dirty="0" smtClean="0">
              <a:latin typeface="Roboto Condensed" pitchFamily="18"/>
              <a:cs typeface="Times New Roman" pitchFamily="18"/>
            </a:endParaRPr>
          </a:p>
          <a:p>
            <a:pPr marL="108000" lvl="0" indent="0">
              <a:spcAft>
                <a:spcPts val="0"/>
              </a:spcAft>
              <a:buNone/>
            </a:pPr>
            <a:endParaRPr lang="et-EE" sz="2400" dirty="0">
              <a:latin typeface="Roboto Condensed" pitchFamily="18"/>
              <a:cs typeface="Times New Roman" pitchFamily="18"/>
            </a:endParaRPr>
          </a:p>
          <a:p>
            <a:pPr marL="108000" lvl="0" indent="0">
              <a:spcAft>
                <a:spcPts val="0"/>
              </a:spcAft>
              <a:buNone/>
            </a:pPr>
            <a:r>
              <a:rPr lang="et-EE" sz="2400" dirty="0">
                <a:latin typeface="Roboto Condensed" pitchFamily="18"/>
                <a:cs typeface="Times New Roman" pitchFamily="18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0247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44184" y="0"/>
            <a:ext cx="431029" cy="68399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56564" y="899989"/>
            <a:ext cx="8064896" cy="4514401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t-EE" sz="28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	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t-EE" sz="2800" b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	</a:t>
            </a:r>
            <a:endParaRPr lang="et-EE" sz="2400" dirty="0"/>
          </a:p>
          <a:p>
            <a:pPr marL="108000" indent="0">
              <a:buNone/>
            </a:pPr>
            <a:endParaRPr lang="et-EE" sz="2400" dirty="0" smtClean="0"/>
          </a:p>
          <a:p>
            <a:pPr marL="108000" indent="0">
              <a:buNone/>
            </a:pPr>
            <a:endParaRPr lang="et-EE" sz="2400" dirty="0"/>
          </a:p>
          <a:p>
            <a:pPr marL="108000" lvl="0" indent="0">
              <a:spcAft>
                <a:spcPts val="0"/>
              </a:spcAft>
              <a:buNone/>
            </a:pPr>
            <a:endParaRPr lang="et-EE" sz="2400" dirty="0" smtClean="0">
              <a:latin typeface="Roboto Condensed" pitchFamily="18"/>
              <a:cs typeface="Times New Roman" pitchFamily="18"/>
            </a:endParaRPr>
          </a:p>
          <a:p>
            <a:pPr marL="108000" lvl="0" indent="0">
              <a:spcAft>
                <a:spcPts val="0"/>
              </a:spcAft>
              <a:buNone/>
            </a:pPr>
            <a:endParaRPr lang="et-EE" sz="2400" dirty="0">
              <a:latin typeface="Roboto Condensed" pitchFamily="18"/>
              <a:cs typeface="Times New Roman" pitchFamily="18"/>
            </a:endParaRPr>
          </a:p>
          <a:p>
            <a:pPr marL="108000" lvl="0" indent="0">
              <a:spcAft>
                <a:spcPts val="0"/>
              </a:spcAft>
              <a:buNone/>
            </a:pPr>
            <a:r>
              <a:rPr lang="et-EE" sz="2400" dirty="0">
                <a:latin typeface="Roboto Condensed" pitchFamily="18"/>
                <a:cs typeface="Times New Roman" pitchFamily="18"/>
              </a:rPr>
              <a:t>	</a:t>
            </a:r>
          </a:p>
        </p:txBody>
      </p:sp>
      <p:sp>
        <p:nvSpPr>
          <p:cNvPr id="25" name="Ristkülik 24"/>
          <p:cNvSpPr/>
          <p:nvPr/>
        </p:nvSpPr>
        <p:spPr>
          <a:xfrm>
            <a:off x="352480" y="1443874"/>
            <a:ext cx="7584719" cy="106615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Probleemi ilmnemine</a:t>
            </a: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(risk või eeldatav risk) – andmed õpitulemustest, haridussilmast, kaebustest jm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6" name="Ristkülik 25"/>
          <p:cNvSpPr/>
          <p:nvPr/>
        </p:nvSpPr>
        <p:spPr>
          <a:xfrm>
            <a:off x="449881" y="2947274"/>
            <a:ext cx="7603672" cy="809626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Pidaja teavitamine, tähtaeg</a:t>
            </a:r>
            <a:r>
              <a:rPr kumimoji="0" lang="et-EE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(HTM teavitab, annab tähtaja puuduste kõrvaldamiseks)</a:t>
            </a:r>
          </a:p>
        </p:txBody>
      </p:sp>
      <p:sp>
        <p:nvSpPr>
          <p:cNvPr id="27" name="Ristkülik 26"/>
          <p:cNvSpPr/>
          <p:nvPr/>
        </p:nvSpPr>
        <p:spPr>
          <a:xfrm>
            <a:off x="401872" y="4441578"/>
            <a:ext cx="7554280" cy="409575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Pidajapoolne tagasiside </a:t>
            </a:r>
            <a:r>
              <a:rPr kumimoji="0" lang="et-EE" sz="2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HTMi</a:t>
            </a:r>
            <a:endParaRPr kumimoji="0" lang="et-EE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8" name="Ristkülik 27"/>
          <p:cNvSpPr/>
          <p:nvPr/>
        </p:nvSpPr>
        <p:spPr>
          <a:xfrm>
            <a:off x="401871" y="5352364"/>
            <a:ext cx="2153682" cy="7467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Tulemus hea, OK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29" name="Ristkülik 28"/>
          <p:cNvSpPr/>
          <p:nvPr/>
        </p:nvSpPr>
        <p:spPr>
          <a:xfrm>
            <a:off x="4688413" y="5079039"/>
            <a:ext cx="3267739" cy="4191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Tulemust ei ole</a:t>
            </a:r>
          </a:p>
        </p:txBody>
      </p:sp>
      <p:sp>
        <p:nvSpPr>
          <p:cNvPr id="30" name="Ristkülik 29"/>
          <p:cNvSpPr/>
          <p:nvPr/>
        </p:nvSpPr>
        <p:spPr>
          <a:xfrm>
            <a:off x="4634382" y="5866405"/>
            <a:ext cx="3375800" cy="773984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t-EE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Mõjutusvahendid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sh </a:t>
            </a:r>
            <a:r>
              <a:rPr kumimoji="0" lang="et-EE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HTMi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järelevalve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6564" y="524960"/>
            <a:ext cx="8097765" cy="3939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spAutoFit/>
          </a:bodyPr>
          <a:lstStyle>
            <a:lvl1pPr marL="0" marR="0" lvl="0" indent="0" algn="l" defTabSz="914400" rtl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t-EE" sz="5700" b="0" i="0" u="none" strike="noStrike" kern="1200" cap="none" spc="0" baseline="0">
                <a:solidFill>
                  <a:srgbClr val="000000"/>
                </a:solidFill>
                <a:uFillTx/>
                <a:latin typeface="Roboto Condensed" pitchFamily="18"/>
                <a:ea typeface="Microsoft YaHei" pitchFamily="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et-E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itchFamily="18"/>
                <a:ea typeface="Microsoft YaHei" pitchFamily="2"/>
                <a:cs typeface="+mn-cs"/>
              </a:rPr>
              <a:t>Riskipõhine järelevalve</a:t>
            </a:r>
            <a:endParaRPr kumimoji="0" lang="et-EE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itchFamily="18"/>
              <a:ea typeface="Microsoft YaHei" pitchFamily="2"/>
              <a:cs typeface="+mn-cs"/>
            </a:endParaRPr>
          </a:p>
        </p:txBody>
      </p:sp>
      <p:sp>
        <p:nvSpPr>
          <p:cNvPr id="3" name="Allanool 2"/>
          <p:cNvSpPr/>
          <p:nvPr/>
        </p:nvSpPr>
        <p:spPr>
          <a:xfrm>
            <a:off x="3963130" y="2388714"/>
            <a:ext cx="484632" cy="646271"/>
          </a:xfrm>
          <a:prstGeom prst="down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lanool 4"/>
          <p:cNvSpPr/>
          <p:nvPr/>
        </p:nvSpPr>
        <p:spPr>
          <a:xfrm>
            <a:off x="4009401" y="3802604"/>
            <a:ext cx="484632" cy="653578"/>
          </a:xfrm>
          <a:prstGeom prst="down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llanool 5"/>
          <p:cNvSpPr/>
          <p:nvPr/>
        </p:nvSpPr>
        <p:spPr>
          <a:xfrm>
            <a:off x="1497788" y="4821456"/>
            <a:ext cx="478328" cy="636347"/>
          </a:xfrm>
          <a:prstGeom prst="down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llanool 6"/>
          <p:cNvSpPr/>
          <p:nvPr/>
        </p:nvSpPr>
        <p:spPr>
          <a:xfrm>
            <a:off x="7387514" y="4600894"/>
            <a:ext cx="386667" cy="622857"/>
          </a:xfrm>
          <a:prstGeom prst="down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llanool 7"/>
          <p:cNvSpPr/>
          <p:nvPr/>
        </p:nvSpPr>
        <p:spPr>
          <a:xfrm>
            <a:off x="7410790" y="5452435"/>
            <a:ext cx="413725" cy="600929"/>
          </a:xfrm>
          <a:prstGeom prst="down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02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44184" y="0"/>
            <a:ext cx="431029" cy="68399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 idx="4294967295"/>
          </p:nvPr>
        </p:nvSpPr>
        <p:spPr>
          <a:xfrm>
            <a:off x="352479" y="564731"/>
            <a:ext cx="7891705" cy="396647"/>
          </a:xfr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t-EE" sz="3200" b="1" dirty="0" smtClean="0"/>
              <a:t>Teenistuslik järelevalve</a:t>
            </a:r>
            <a:endParaRPr lang="et-EE" sz="3200" b="1" dirty="0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65884" y="1836093"/>
            <a:ext cx="7762277" cy="4514401"/>
          </a:xfrm>
        </p:spPr>
        <p:txBody>
          <a:bodyPr/>
          <a:lstStyle/>
          <a:p>
            <a:pPr marL="10800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t-EE" sz="2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Alus: </a:t>
            </a:r>
            <a:r>
              <a:rPr lang="et-EE" sz="20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kohaliku </a:t>
            </a:r>
            <a:r>
              <a:rPr lang="et-EE" sz="20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omavalitsuse korralduse seaduse § 66¹</a:t>
            </a: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endParaRPr lang="et-EE" sz="20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10800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t-EE" sz="2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Eesmärk: </a:t>
            </a:r>
          </a:p>
          <a:p>
            <a:pPr marL="10800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t-EE" sz="2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valla </a:t>
            </a: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või linna ametiasutuste ja nende ametiisikute ning ametiasutuste hallatavate asutuste ja nende juhtide tegevuse </a:t>
            </a:r>
            <a:r>
              <a:rPr lang="et-EE" sz="20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seaduslikkuse</a:t>
            </a: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ja </a:t>
            </a:r>
            <a:r>
              <a:rPr lang="et-EE" sz="20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otstarbekuse</a:t>
            </a: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üle teostatav kontroll</a:t>
            </a:r>
            <a:r>
              <a:rPr lang="et-EE" sz="2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  <a:p>
            <a:pPr marL="10800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t-EE" sz="20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itchFamily="18"/>
                <a:hlinkClick r:id="rId4"/>
              </a:rPr>
              <a:t>https://</a:t>
            </a:r>
            <a:r>
              <a:rPr lang="et-EE" sz="20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Times New Roman" pitchFamily="18"/>
                <a:hlinkClick r:id="rId4"/>
              </a:rPr>
              <a:t>www.riigiteataja.ee/akt/123032015108#para66b1</a:t>
            </a:r>
            <a:endParaRPr lang="et-EE" sz="2000" dirty="0" smtClean="0">
              <a:latin typeface="Roboto Condensed" panose="02000000000000000000" pitchFamily="2" charset="0"/>
              <a:ea typeface="Roboto Condensed" panose="02000000000000000000" pitchFamily="2" charset="0"/>
              <a:cs typeface="Times New Roman" pitchFamily="18"/>
            </a:endParaRPr>
          </a:p>
          <a:p>
            <a:pPr marL="108000" lvl="0" indent="0">
              <a:spcAft>
                <a:spcPts val="0"/>
              </a:spcAft>
              <a:buNone/>
            </a:pPr>
            <a:endParaRPr lang="et-EE" dirty="0" smtClean="0">
              <a:latin typeface="Roboto Condensed" pitchFamily="18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95720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/>
          <p:cNvSpPr/>
          <p:nvPr/>
        </p:nvSpPr>
        <p:spPr>
          <a:xfrm>
            <a:off x="323305" y="1620069"/>
            <a:ext cx="8352928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õppeasutuste 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ja nende pidajate tegevuse õiguspärasuse, kvaliteedi ja tulemuslikkuse 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seiramine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järelevalve 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planeerimine ja 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läbiviimine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õppeasutuste 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ja pidajate nõustamine ning teavitamine oma 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piirkonnas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teabenõuetele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, märgukirjadele ja selgitustaotlustele vastamine ning kaebuste 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lahendamine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info 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koondamine ja analüüsimine õppeasutuste ja nende pidajate tegevuse seiramise 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tulemuste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, järelevalve tulemuste ning lahendatud kaebuste kohta oma 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piirkonnas</a:t>
            </a:r>
            <a:endParaRPr kumimoji="0" lang="et-E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Roboto Condensed" panose="02000000000000000000" pitchFamily="2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3" name="Ristkülik 2"/>
          <p:cNvSpPr/>
          <p:nvPr/>
        </p:nvSpPr>
        <p:spPr>
          <a:xfrm>
            <a:off x="1907481" y="251917"/>
            <a:ext cx="3958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Ekspertide ülesanded</a:t>
            </a:r>
            <a:endParaRPr kumimoji="0" lang="et-EE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57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998" y="301322"/>
            <a:ext cx="7740187" cy="1262155"/>
          </a:xfrm>
        </p:spPr>
        <p:txBody>
          <a:bodyPr/>
          <a:lstStyle/>
          <a:p>
            <a:pPr>
              <a:buNone/>
            </a:pPr>
            <a:r>
              <a:rPr lang="et-EE" sz="3200" b="1" dirty="0" err="1" smtClean="0">
                <a:solidFill>
                  <a:schemeClr val="tx1"/>
                </a:solidFill>
              </a:rPr>
              <a:t>Education</a:t>
            </a:r>
            <a:r>
              <a:rPr lang="et-EE" sz="3200" b="1" dirty="0" smtClean="0">
                <a:solidFill>
                  <a:schemeClr val="tx1"/>
                </a:solidFill>
              </a:rPr>
              <a:t> and Training2020 </a:t>
            </a:r>
            <a:br>
              <a:rPr lang="et-EE" sz="3200" b="1" dirty="0" smtClean="0">
                <a:solidFill>
                  <a:schemeClr val="tx1"/>
                </a:solidFill>
              </a:rPr>
            </a:br>
            <a:r>
              <a:rPr lang="et-EE" sz="3200" b="1" dirty="0" smtClean="0">
                <a:solidFill>
                  <a:schemeClr val="tx1"/>
                </a:solidFill>
              </a:rPr>
              <a:t>EK üldhariduse töörühm</a:t>
            </a:r>
            <a:endParaRPr lang="et-EE" sz="3200" b="1" dirty="0">
              <a:solidFill>
                <a:schemeClr val="tx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87964" y="1563477"/>
            <a:ext cx="7756221" cy="4953136"/>
          </a:xfrm>
        </p:spPr>
        <p:txBody>
          <a:bodyPr/>
          <a:lstStyle/>
          <a:p>
            <a:pPr marL="108000" indent="0">
              <a:spcAft>
                <a:spcPts val="600"/>
              </a:spcAft>
              <a:buNone/>
            </a:pPr>
            <a:endParaRPr lang="et-EE" sz="2000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945" y="154787"/>
            <a:ext cx="1924663" cy="1331757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64" y="1553355"/>
            <a:ext cx="7756221" cy="489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6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321" y="210911"/>
            <a:ext cx="6019497" cy="4964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spAutoFit/>
          </a:bodyPr>
          <a:lstStyle>
            <a:lvl1pPr marL="0" marR="0" lvl="0" indent="0" algn="l" defTabSz="914400" rtl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t-EE" sz="5700" b="0" i="0" u="none" strike="noStrike" kern="1200" cap="none" spc="0" baseline="0">
                <a:solidFill>
                  <a:srgbClr val="000000"/>
                </a:solidFill>
                <a:uFillTx/>
                <a:latin typeface="Roboto Condensed" pitchFamily="18"/>
                <a:ea typeface="Microsoft YaHei" pitchFamily="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et-E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Ekspertide paiknemine</a:t>
            </a:r>
            <a:endParaRPr kumimoji="0" lang="et-EE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Ristkülik 4"/>
          <p:cNvSpPr/>
          <p:nvPr/>
        </p:nvSpPr>
        <p:spPr>
          <a:xfrm>
            <a:off x="755353" y="1260029"/>
            <a:ext cx="7344815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Ida </a:t>
            </a: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piirkond (Jõhvi)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Ida-Virumaa: Anastassia </a:t>
            </a:r>
            <a:r>
              <a:rPr kumimoji="0" lang="et-E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Vrabi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, Anastassia.Vrabi@hm.ee;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Lääne-Virumaa: Marianne Kivimurd-</a:t>
            </a:r>
            <a:r>
              <a:rPr kumimoji="0" lang="et-E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Tarelkina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, Marianne.Kivimurd-Tarelkina@hm.ee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Lääne </a:t>
            </a: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piirkond (Pärnu)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Pärnu-, Saare-, Viljandimaa: Pille Vaiksaar, Pille.Vaiksaar@hm.ee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Põhja </a:t>
            </a: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piirkond (Tallinn)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Harjumaa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: Piret Hiisjärv, Piret.Hiisjarv@hm.ee;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Rapla-, Lääne-, Hiiu-, Järvamaa:  Kristina Johannes, Kristina.Johannes@hm.ee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Lõuna </a:t>
            </a: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piirkond (Tartu)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Tartu-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, Jõgevamaa: Katrin Ohakas, Katrin.Ohakas@hm.ee;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Põlva-, Valga-, Võrumaa: Kaidi Maask, Kaidi.Maask@hm.ee </a:t>
            </a:r>
          </a:p>
        </p:txBody>
      </p:sp>
    </p:spTree>
    <p:extLst>
      <p:ext uri="{BB962C8B-B14F-4D97-AF65-F5344CB8AC3E}">
        <p14:creationId xmlns:p14="http://schemas.microsoft.com/office/powerpoint/2010/main" val="309297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998" y="301322"/>
            <a:ext cx="7812195" cy="1102723"/>
          </a:xfrm>
        </p:spPr>
        <p:txBody>
          <a:bodyPr/>
          <a:lstStyle/>
          <a:p>
            <a:pPr>
              <a:buNone/>
            </a:pPr>
            <a:r>
              <a:rPr lang="et-EE" sz="3200" b="1" dirty="0" smtClean="0"/>
              <a:t>Õpikäsituse muutumine: eesmärgid </a:t>
            </a:r>
            <a:r>
              <a:rPr lang="et-EE" sz="3200" b="1" dirty="0"/>
              <a:t>ja </a:t>
            </a:r>
            <a:r>
              <a:rPr lang="et-EE" sz="3200" b="1" dirty="0" smtClean="0"/>
              <a:t>sihid</a:t>
            </a:r>
            <a:endParaRPr lang="et-EE" sz="3200" b="1" dirty="0"/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05" y="1321127"/>
            <a:ext cx="8044686" cy="46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802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B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 idx="4294967295"/>
          </p:nvPr>
        </p:nvSpPr>
        <p:spPr>
          <a:xfrm>
            <a:off x="367195" y="2268141"/>
            <a:ext cx="7926796" cy="2304256"/>
          </a:xfrm>
        </p:spPr>
        <p:txBody>
          <a:bodyPr anchor="t" anchorCtr="1"/>
          <a:lstStyle/>
          <a:p>
            <a:pPr lvl="0" algn="ctr">
              <a:spcBef>
                <a:spcPts val="600"/>
              </a:spcBef>
              <a:buNone/>
            </a:pPr>
            <a:r>
              <a:rPr lang="et-EE" sz="2400" dirty="0" smtClean="0">
                <a:solidFill>
                  <a:schemeClr val="bg1"/>
                </a:solidFill>
              </a:rPr>
              <a:t>Õpetamises tuleb tugineda lapse </a:t>
            </a:r>
            <a:r>
              <a:rPr lang="et-EE" sz="2400" dirty="0">
                <a:solidFill>
                  <a:schemeClr val="bg1"/>
                </a:solidFill>
              </a:rPr>
              <a:t>vahetule elukogemusele kui lähtealusele </a:t>
            </a:r>
            <a:r>
              <a:rPr lang="et-EE" sz="2400" dirty="0" err="1">
                <a:solidFill>
                  <a:schemeClr val="bg1"/>
                </a:solidFill>
              </a:rPr>
              <a:t>järk-järgulisel</a:t>
            </a:r>
            <a:r>
              <a:rPr lang="et-EE" sz="2400" dirty="0">
                <a:solidFill>
                  <a:schemeClr val="bg1"/>
                </a:solidFill>
              </a:rPr>
              <a:t> sotsiaalse kogemuse elementide </a:t>
            </a:r>
            <a:r>
              <a:rPr lang="et-EE" sz="2400" dirty="0" smtClean="0">
                <a:solidFill>
                  <a:schemeClr val="bg1"/>
                </a:solidFill>
              </a:rPr>
              <a:t>omandamisel.</a:t>
            </a:r>
            <a:endParaRPr lang="et-EE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43385" y="3492277"/>
            <a:ext cx="6767955" cy="29523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t-EE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Hilda Taba </a:t>
            </a:r>
            <a:r>
              <a:rPr kumimoji="0" lang="et-EE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1932</a:t>
            </a: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t-EE" sz="2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t-EE" sz="2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t-EE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itchFamily="18"/>
                <a:ea typeface="Microsoft YaHei" pitchFamily="2"/>
                <a:cs typeface="+mn-cs"/>
              </a:rPr>
              <a:t>Mida rohkem pääseb mõjule õpilase aktiivsus õppetöös, seda kauem kestab õppimise mõju</a:t>
            </a:r>
            <a:r>
              <a:rPr kumimoji="0" lang="et-EE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itchFamily="18"/>
                <a:ea typeface="Microsoft YaHei" pitchFamily="2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t-EE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itchFamily="18"/>
              <a:ea typeface="Microsoft YaHei" pitchFamily="2"/>
              <a:cs typeface="+mn-cs"/>
            </a:endParaRP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t-EE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Johannes Käis 1935</a:t>
            </a:r>
            <a:r>
              <a:rPr kumimoji="0" lang="et-EE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t-EE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t-EE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0" y="0"/>
            <a:ext cx="9000000" cy="179999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t-E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95" y="215999"/>
            <a:ext cx="3464999" cy="13860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l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26" y="337784"/>
            <a:ext cx="1115548" cy="1142429"/>
          </a:xfrm>
          <a:prstGeom prst="rect">
            <a:avLst/>
          </a:prstGeom>
        </p:spPr>
      </p:pic>
      <p:pic>
        <p:nvPicPr>
          <p:cNvPr id="8" name="Pil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944" y="395933"/>
            <a:ext cx="1895047" cy="101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6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998" y="301322"/>
            <a:ext cx="7740187" cy="1262155"/>
          </a:xfrm>
        </p:spPr>
        <p:txBody>
          <a:bodyPr/>
          <a:lstStyle/>
          <a:p>
            <a:pPr>
              <a:buNone/>
            </a:pPr>
            <a:r>
              <a:rPr lang="et-EE" sz="3200" b="1" dirty="0" smtClean="0">
                <a:solidFill>
                  <a:schemeClr val="tx1"/>
                </a:solidFill>
              </a:rPr>
              <a:t>Poliitikasoovitused EL liikmesriikidele</a:t>
            </a:r>
            <a:endParaRPr lang="et-EE" sz="3200" b="1" dirty="0">
              <a:solidFill>
                <a:schemeClr val="tx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87964" y="1563477"/>
            <a:ext cx="7756221" cy="4953136"/>
          </a:xfrm>
        </p:spPr>
        <p:txBody>
          <a:bodyPr/>
          <a:lstStyle/>
          <a:p>
            <a:pPr marL="108000" indent="0">
              <a:spcAft>
                <a:spcPts val="600"/>
              </a:spcAft>
              <a:buNone/>
            </a:pPr>
            <a:r>
              <a:rPr lang="et-EE" sz="2000" b="1" dirty="0" smtClean="0"/>
              <a:t>Õppimine ja õpetamine:</a:t>
            </a:r>
          </a:p>
          <a:p>
            <a:pPr>
              <a:spcAft>
                <a:spcPts val="600"/>
              </a:spcAft>
            </a:pPr>
            <a:r>
              <a:rPr lang="et-EE" sz="2000" dirty="0"/>
              <a:t>õ</a:t>
            </a:r>
            <a:r>
              <a:rPr lang="et-EE" sz="2000" dirty="0" smtClean="0"/>
              <a:t>ppekava keskmes on väärtused ja eri kultuuriruumid, religioonid ja uskumused;</a:t>
            </a:r>
          </a:p>
          <a:p>
            <a:pPr>
              <a:spcAft>
                <a:spcPts val="600"/>
              </a:spcAft>
            </a:pPr>
            <a:r>
              <a:rPr lang="et-EE" sz="2000" dirty="0"/>
              <a:t>k</a:t>
            </a:r>
            <a:r>
              <a:rPr lang="et-EE" sz="2000" dirty="0" smtClean="0"/>
              <a:t>odanikuhariduse teadvustamine;</a:t>
            </a:r>
          </a:p>
          <a:p>
            <a:pPr>
              <a:spcAft>
                <a:spcPts val="600"/>
              </a:spcAft>
            </a:pPr>
            <a:r>
              <a:rPr lang="et-EE" sz="2000" dirty="0" smtClean="0"/>
              <a:t>ainevaldkondade </a:t>
            </a:r>
            <a:r>
              <a:rPr lang="et-EE" sz="2000" dirty="0" err="1" smtClean="0"/>
              <a:t>lõiming</a:t>
            </a:r>
            <a:r>
              <a:rPr lang="et-EE" sz="2000" dirty="0" smtClean="0"/>
              <a:t> kunsti ja kultuuri kaudu.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et-EE" sz="2000" b="1" dirty="0" smtClean="0"/>
              <a:t>Õpetaja professionaalsus:</a:t>
            </a:r>
          </a:p>
          <a:p>
            <a:pPr>
              <a:spcAft>
                <a:spcPts val="600"/>
              </a:spcAft>
            </a:pPr>
            <a:r>
              <a:rPr lang="et-EE" sz="2000" dirty="0" smtClean="0"/>
              <a:t>Erisustega arvestamine </a:t>
            </a:r>
          </a:p>
          <a:p>
            <a:pPr>
              <a:spcAft>
                <a:spcPts val="600"/>
              </a:spcAft>
            </a:pPr>
            <a:r>
              <a:rPr lang="et-EE" sz="2000" dirty="0" smtClean="0"/>
              <a:t>Väärtushoiakute kujundamine</a:t>
            </a:r>
          </a:p>
          <a:p>
            <a:pPr>
              <a:spcAft>
                <a:spcPts val="600"/>
              </a:spcAft>
            </a:pPr>
            <a:r>
              <a:rPr lang="et-EE" sz="2000" dirty="0" smtClean="0"/>
              <a:t>Kaasaegsed pedagoogilised lähenemised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et-EE" sz="2000" b="1" dirty="0" smtClean="0"/>
              <a:t>Koolikultuur:</a:t>
            </a:r>
          </a:p>
          <a:p>
            <a:pPr>
              <a:spcAft>
                <a:spcPts val="600"/>
              </a:spcAft>
            </a:pPr>
            <a:r>
              <a:rPr lang="et-EE" sz="2000" dirty="0" smtClean="0"/>
              <a:t>Demokraatia ja ühiskondlik kaasamine</a:t>
            </a:r>
          </a:p>
          <a:p>
            <a:pPr>
              <a:spcAft>
                <a:spcPts val="600"/>
              </a:spcAft>
            </a:pPr>
            <a:r>
              <a:rPr lang="et-EE" sz="2000" dirty="0" smtClean="0"/>
              <a:t>Huvigruppide kaasamine.</a:t>
            </a:r>
          </a:p>
          <a:p>
            <a:pPr>
              <a:spcAft>
                <a:spcPts val="600"/>
              </a:spcAft>
            </a:pPr>
            <a:r>
              <a:rPr lang="et-EE" sz="2000" dirty="0" smtClean="0"/>
              <a:t>Avatud teave ja tagasiside</a:t>
            </a:r>
            <a:endParaRPr lang="et-EE" sz="2000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953" y="5292477"/>
            <a:ext cx="1924663" cy="133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4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23306" y="301322"/>
            <a:ext cx="7920880" cy="1262155"/>
          </a:xfrm>
        </p:spPr>
        <p:txBody>
          <a:bodyPr/>
          <a:lstStyle/>
          <a:p>
            <a:pPr marL="108000">
              <a:buNone/>
            </a:pPr>
            <a:r>
              <a:rPr lang="et-EE" sz="3200" b="1" dirty="0" err="1"/>
              <a:t>Education</a:t>
            </a:r>
            <a:r>
              <a:rPr lang="et-EE" sz="3200" b="1" dirty="0"/>
              <a:t> and </a:t>
            </a:r>
            <a:r>
              <a:rPr lang="et-EE" sz="3200" b="1" dirty="0" err="1"/>
              <a:t>Training</a:t>
            </a:r>
            <a:r>
              <a:rPr lang="et-EE" sz="3200" b="1" dirty="0"/>
              <a:t> 2020 </a:t>
            </a:r>
            <a:r>
              <a:rPr lang="et-EE" sz="3200" b="1" dirty="0" smtClean="0"/>
              <a:t>poliitikasoovitused:</a:t>
            </a:r>
            <a:endParaRPr lang="et-EE" sz="3200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87964" y="1332037"/>
            <a:ext cx="7756221" cy="514705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t-EE" sz="2000" dirty="0" err="1"/>
              <a:t>Sise</a:t>
            </a:r>
            <a:r>
              <a:rPr lang="et-EE" sz="2000" dirty="0"/>
              <a:t>- ja </a:t>
            </a:r>
            <a:r>
              <a:rPr lang="et-EE" sz="2000" dirty="0" err="1"/>
              <a:t>välishindamise</a:t>
            </a:r>
            <a:r>
              <a:rPr lang="et-EE" sz="2000" dirty="0"/>
              <a:t> arendamine (märts 2017):</a:t>
            </a:r>
            <a:r>
              <a:rPr lang="et-EE" sz="2000" b="1" dirty="0"/>
              <a:t> </a:t>
            </a:r>
          </a:p>
          <a:p>
            <a:pPr marL="108000" indent="0">
              <a:spcAft>
                <a:spcPts val="1200"/>
              </a:spcAft>
              <a:buNone/>
            </a:pPr>
            <a:r>
              <a:rPr lang="et-EE" sz="2000" u="sng" dirty="0">
                <a:hlinkClick r:id="rId2"/>
              </a:rPr>
              <a:t>https://ec.europa.eu/education/sites/education/files/2017-school-development-quality-assurance_en.pdfhttps://ec.europa.eu/education/sites/education/files/2017-school-development-quality-assurance_en.pdf</a:t>
            </a:r>
            <a:endParaRPr lang="et-EE" sz="2000" u="sng" dirty="0"/>
          </a:p>
          <a:p>
            <a:pPr>
              <a:spcAft>
                <a:spcPts val="0"/>
              </a:spcAft>
            </a:pPr>
            <a:r>
              <a:rPr lang="et-EE" sz="2000" dirty="0" smtClean="0"/>
              <a:t>Õpilase arengu toetamine (aprill 2017):</a:t>
            </a:r>
            <a:r>
              <a:rPr lang="et-EE" sz="2000" b="1" dirty="0" smtClean="0"/>
              <a:t> </a:t>
            </a:r>
          </a:p>
          <a:p>
            <a:pPr marL="108000" indent="0">
              <a:spcAft>
                <a:spcPts val="1200"/>
              </a:spcAft>
              <a:buNone/>
            </a:pPr>
            <a:r>
              <a:rPr lang="et-EE" sz="2000" u="sng" dirty="0" smtClean="0">
                <a:hlinkClick r:id="rId3"/>
              </a:rPr>
              <a:t>https</a:t>
            </a:r>
            <a:r>
              <a:rPr lang="et-EE" sz="2000" u="sng" dirty="0">
                <a:hlinkClick r:id="rId3"/>
              </a:rPr>
              <a:t>://ec.europa.eu/education/sites/education/files/2017-learner-development-guiding-principles_en.pdf</a:t>
            </a:r>
            <a:r>
              <a:rPr lang="et-EE" sz="2000" dirty="0"/>
              <a:t> </a:t>
            </a:r>
            <a:endParaRPr lang="et-EE" sz="2000" dirty="0" smtClean="0"/>
          </a:p>
          <a:p>
            <a:pPr>
              <a:spcAft>
                <a:spcPts val="0"/>
              </a:spcAft>
            </a:pPr>
            <a:r>
              <a:rPr lang="et-EE" sz="2000" dirty="0" smtClean="0"/>
              <a:t>Õpetajate ja koolijuhtide professionaalne areng (september 2017):</a:t>
            </a:r>
            <a:r>
              <a:rPr lang="et-EE" sz="2000" b="1" dirty="0" smtClean="0"/>
              <a:t> </a:t>
            </a:r>
          </a:p>
          <a:p>
            <a:pPr marL="108000" indent="0">
              <a:spcAft>
                <a:spcPts val="1200"/>
              </a:spcAft>
              <a:buNone/>
            </a:pPr>
            <a:r>
              <a:rPr lang="et-EE" sz="2000" dirty="0">
                <a:hlinkClick r:id="rId4"/>
              </a:rPr>
              <a:t>https://</a:t>
            </a:r>
            <a:r>
              <a:rPr lang="et-EE" sz="2000" dirty="0" smtClean="0">
                <a:hlinkClick r:id="rId4"/>
              </a:rPr>
              <a:t>ec.europa.eu/education/sites/education/files/teachers-school-leaders-wg-0917_en.pdf</a:t>
            </a:r>
            <a:r>
              <a:rPr lang="et-EE" sz="2000" dirty="0" smtClean="0"/>
              <a:t> 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t-EE" sz="2000" dirty="0" smtClean="0"/>
              <a:t>Ülevaade võtmepädevuste uuendamisest (mai 2017):</a:t>
            </a:r>
            <a:endParaRPr lang="et-EE" sz="2000" dirty="0"/>
          </a:p>
          <a:p>
            <a:pPr marL="108000" indent="0">
              <a:spcAft>
                <a:spcPts val="0"/>
              </a:spcAft>
              <a:buNone/>
            </a:pPr>
            <a:r>
              <a:rPr lang="et-EE" sz="2000" u="sng" dirty="0" smtClean="0">
                <a:hlinkClick r:id="rId5"/>
              </a:rPr>
              <a:t>http</a:t>
            </a:r>
            <a:r>
              <a:rPr lang="et-EE" sz="2000" u="sng" dirty="0">
                <a:hlinkClick r:id="rId5"/>
              </a:rPr>
              <a:t>://keycompetences2017.com/docs/Key_Competences_reforms_and_influence_of_Framework_Draft_Final_report_310517[3].</a:t>
            </a:r>
            <a:r>
              <a:rPr lang="et-EE" sz="2000" u="sng" dirty="0" smtClean="0">
                <a:hlinkClick r:id="rId5"/>
              </a:rPr>
              <a:t>pdf</a:t>
            </a:r>
            <a:endParaRPr lang="et-EE" sz="2000" u="sng" dirty="0" smtClean="0"/>
          </a:p>
          <a:p>
            <a:pPr marL="108000" indent="0">
              <a:buNone/>
            </a:pPr>
            <a:endParaRPr lang="et-EE" sz="2400" dirty="0" smtClean="0"/>
          </a:p>
        </p:txBody>
      </p:sp>
    </p:spTree>
    <p:extLst>
      <p:ext uri="{BB962C8B-B14F-4D97-AF65-F5344CB8AC3E}">
        <p14:creationId xmlns:p14="http://schemas.microsoft.com/office/powerpoint/2010/main" val="297387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998" y="301322"/>
            <a:ext cx="7740187" cy="1262155"/>
          </a:xfrm>
        </p:spPr>
        <p:txBody>
          <a:bodyPr/>
          <a:lstStyle/>
          <a:p>
            <a:pPr>
              <a:buNone/>
            </a:pPr>
            <a:r>
              <a:rPr lang="et-EE" sz="3200" b="1" dirty="0">
                <a:solidFill>
                  <a:schemeClr val="tx1"/>
                </a:solidFill>
              </a:rPr>
              <a:t>K</a:t>
            </a:r>
            <a:r>
              <a:rPr lang="et-EE" sz="3200" b="1" dirty="0" smtClean="0">
                <a:solidFill>
                  <a:schemeClr val="tx1"/>
                </a:solidFill>
              </a:rPr>
              <a:t>ehalise</a:t>
            </a:r>
            <a:r>
              <a:rPr lang="et-EE" sz="3200" b="1" dirty="0" smtClean="0"/>
              <a:t> kasvatuse ainekavade analüüsi järeldused</a:t>
            </a:r>
            <a:endParaRPr lang="et-EE" sz="3200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87964" y="1563477"/>
            <a:ext cx="7828229" cy="5025144"/>
          </a:xfrm>
        </p:spPr>
        <p:txBody>
          <a:bodyPr/>
          <a:lstStyle/>
          <a:p>
            <a:pPr marL="108000" indent="0">
              <a:buNone/>
            </a:pPr>
            <a:r>
              <a:rPr lang="et-EE" sz="2000" dirty="0"/>
              <a:t>OECD, UNESCO, </a:t>
            </a:r>
            <a:r>
              <a:rPr lang="et-EE" sz="2000" dirty="0" smtClean="0"/>
              <a:t>ISCA: kehaline </a:t>
            </a:r>
            <a:r>
              <a:rPr lang="et-EE" sz="2000" dirty="0"/>
              <a:t>kasvatus on laiapõhjalist liikumisharidust andev </a:t>
            </a:r>
            <a:r>
              <a:rPr lang="et-EE" sz="2000" dirty="0" smtClean="0"/>
              <a:t>õppeaine</a:t>
            </a:r>
          </a:p>
          <a:p>
            <a:pPr marL="108000" indent="0">
              <a:buNone/>
            </a:pPr>
            <a:r>
              <a:rPr lang="et-EE" sz="2000" dirty="0" smtClean="0"/>
              <a:t>õppimise eesmärk </a:t>
            </a:r>
            <a:r>
              <a:rPr lang="et-EE" sz="2000" dirty="0" smtClean="0">
                <a:sym typeface="Wingdings" panose="05000000000000000000" pitchFamily="2" charset="2"/>
              </a:rPr>
              <a:t></a:t>
            </a:r>
            <a:r>
              <a:rPr lang="et-EE" sz="2000" dirty="0" smtClean="0"/>
              <a:t> liikumis</a:t>
            </a:r>
            <a:r>
              <a:rPr lang="et-EE" sz="2000" b="1" dirty="0" smtClean="0"/>
              <a:t>oskuste </a:t>
            </a:r>
            <a:r>
              <a:rPr lang="et-EE" sz="2000" dirty="0" smtClean="0"/>
              <a:t>kujundamine</a:t>
            </a:r>
          </a:p>
          <a:p>
            <a:pPr marL="108000" indent="0">
              <a:buNone/>
            </a:pPr>
            <a:r>
              <a:rPr lang="et-EE" sz="2000" dirty="0"/>
              <a:t>v</a:t>
            </a:r>
            <a:r>
              <a:rPr lang="et-EE" sz="2000" dirty="0" smtClean="0"/>
              <a:t>ahend </a:t>
            </a:r>
            <a:r>
              <a:rPr lang="et-EE" sz="2000" dirty="0" smtClean="0">
                <a:sym typeface="Wingdings" panose="05000000000000000000" pitchFamily="2" charset="2"/>
              </a:rPr>
              <a:t> </a:t>
            </a:r>
            <a:r>
              <a:rPr lang="et-EE" sz="2000" dirty="0">
                <a:sym typeface="Wingdings" panose="05000000000000000000" pitchFamily="2" charset="2"/>
              </a:rPr>
              <a:t>k</a:t>
            </a:r>
            <a:r>
              <a:rPr lang="et-EE" sz="2000" dirty="0" smtClean="0"/>
              <a:t>ehalise </a:t>
            </a:r>
            <a:r>
              <a:rPr lang="et-EE" sz="2000" dirty="0"/>
              <a:t>kasvatuse </a:t>
            </a:r>
            <a:r>
              <a:rPr lang="et-EE" sz="2000" dirty="0" smtClean="0"/>
              <a:t>ümberkujundamine nüüdisaegseks liikumisõpetuseks</a:t>
            </a:r>
          </a:p>
          <a:p>
            <a:pPr marL="108000" indent="0">
              <a:spcAft>
                <a:spcPts val="0"/>
              </a:spcAft>
              <a:buNone/>
            </a:pPr>
            <a:r>
              <a:rPr lang="et-EE" sz="2000" dirty="0"/>
              <a:t>s</a:t>
            </a:r>
            <a:r>
              <a:rPr lang="et-EE" sz="2000" dirty="0" smtClean="0"/>
              <a:t>iht </a:t>
            </a:r>
            <a:r>
              <a:rPr lang="et-EE" sz="2000" dirty="0" smtClean="0">
                <a:sym typeface="Wingdings" panose="05000000000000000000" pitchFamily="2" charset="2"/>
              </a:rPr>
              <a:t> </a:t>
            </a:r>
            <a:r>
              <a:rPr lang="et-EE" sz="2000" dirty="0" smtClean="0"/>
              <a:t>omandatakse </a:t>
            </a:r>
            <a:r>
              <a:rPr lang="et-EE" sz="2000" dirty="0"/>
              <a:t>põhiteadmised ja -oskused iseseisvaks </a:t>
            </a:r>
            <a:r>
              <a:rPr lang="et-EE" sz="2000" dirty="0" smtClean="0"/>
              <a:t>	liikumisharrastuseks</a:t>
            </a:r>
            <a:r>
              <a:rPr lang="et-EE" sz="2000" dirty="0"/>
              <a:t>, </a:t>
            </a:r>
            <a:endParaRPr lang="et-EE" sz="2000" dirty="0" smtClean="0"/>
          </a:p>
          <a:p>
            <a:pPr marL="108000" indent="0">
              <a:spcAft>
                <a:spcPts val="0"/>
              </a:spcAft>
              <a:buNone/>
            </a:pPr>
            <a:r>
              <a:rPr lang="et-EE" sz="2000" dirty="0" smtClean="0"/>
              <a:t>	saadakse </a:t>
            </a:r>
            <a:r>
              <a:rPr lang="et-EE" sz="2000" dirty="0"/>
              <a:t>mitmekülgsed </a:t>
            </a:r>
            <a:r>
              <a:rPr lang="et-EE" sz="2000" dirty="0" smtClean="0"/>
              <a:t>liikumiskogemused </a:t>
            </a:r>
          </a:p>
          <a:p>
            <a:pPr marL="108000" indent="0">
              <a:spcAft>
                <a:spcPts val="0"/>
              </a:spcAft>
              <a:buNone/>
            </a:pPr>
            <a:r>
              <a:rPr lang="et-EE" sz="2000" dirty="0" smtClean="0"/>
              <a:t>	ollakse motiveeritud </a:t>
            </a:r>
            <a:r>
              <a:rPr lang="et-EE" sz="2000" dirty="0"/>
              <a:t>olema regulaarselt kehaliselt </a:t>
            </a:r>
            <a:r>
              <a:rPr lang="et-EE" sz="2000" dirty="0" smtClean="0"/>
              <a:t>aktiivne.</a:t>
            </a:r>
          </a:p>
          <a:p>
            <a:pPr marL="10800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t-EE" sz="2000" dirty="0">
                <a:hlinkClick r:id="rId2"/>
              </a:rPr>
              <a:t>http://</a:t>
            </a:r>
            <a:r>
              <a:rPr lang="et-EE" sz="2000" dirty="0" smtClean="0">
                <a:hlinkClick r:id="rId2"/>
              </a:rPr>
              <a:t>www.isca-web.org/english/news/estoniadevelopingnewmovingvalueswithreformedphysicalactivityeducationinterviewwithmaretpihu</a:t>
            </a:r>
            <a:r>
              <a:rPr lang="et-EE" sz="2000" dirty="0" smtClean="0"/>
              <a:t> </a:t>
            </a:r>
            <a:endParaRPr lang="et-EE" sz="2000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961" y="5546115"/>
            <a:ext cx="18167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8415" y="222217"/>
            <a:ext cx="7995769" cy="864089"/>
          </a:xfrm>
        </p:spPr>
        <p:txBody>
          <a:bodyPr/>
          <a:lstStyle/>
          <a:p>
            <a:pPr lvl="0">
              <a:buNone/>
            </a:pPr>
            <a:r>
              <a:rPr lang="et-EE" sz="3200" b="1" dirty="0">
                <a:solidFill>
                  <a:schemeClr val="tx1"/>
                </a:solidFill>
              </a:rPr>
              <a:t>Liikumisõpetus toetab õpilase terviklikku arengut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8" y="1066803"/>
            <a:ext cx="7740185" cy="5177241"/>
          </a:xfrm>
        </p:spPr>
        <p:txBody>
          <a:bodyPr/>
          <a:lstStyle/>
          <a:p>
            <a:pPr marL="107999" lvl="0" indent="0">
              <a:buNone/>
            </a:pPr>
            <a:endParaRPr lang="et-EE" sz="1800" dirty="0"/>
          </a:p>
          <a:p>
            <a:pPr marL="107999" lvl="0" indent="0" algn="ctr">
              <a:spcAft>
                <a:spcPts val="600"/>
              </a:spcAft>
              <a:buNone/>
            </a:pPr>
            <a:endParaRPr lang="et-EE" sz="1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44184" y="0"/>
            <a:ext cx="431029" cy="68399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lt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759" y="1086307"/>
            <a:ext cx="6019449" cy="537683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9811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8" y="301322"/>
            <a:ext cx="7740185" cy="864089"/>
          </a:xfrm>
        </p:spPr>
        <p:txBody>
          <a:bodyPr/>
          <a:lstStyle/>
          <a:p>
            <a:pPr lvl="0">
              <a:buNone/>
            </a:pPr>
            <a:r>
              <a:rPr lang="et-EE" sz="3200" b="1" dirty="0">
                <a:solidFill>
                  <a:schemeClr val="tx1"/>
                </a:solidFill>
              </a:rPr>
              <a:t>Ujumine </a:t>
            </a:r>
            <a:r>
              <a:rPr lang="et-EE" sz="3200" b="1" dirty="0" smtClean="0">
                <a:solidFill>
                  <a:schemeClr val="tx1"/>
                </a:solidFill>
              </a:rPr>
              <a:t>- </a:t>
            </a:r>
            <a:r>
              <a:rPr lang="et-EE" sz="3200" b="1" dirty="0">
                <a:solidFill>
                  <a:schemeClr val="tx1"/>
                </a:solidFill>
              </a:rPr>
              <a:t>oskus vees liikuda ja ellu jääda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00854" y="1165411"/>
            <a:ext cx="7943329" cy="5351202"/>
          </a:xfrm>
        </p:spPr>
        <p:txBody>
          <a:bodyPr/>
          <a:lstStyle/>
          <a:p>
            <a:pPr marL="107999" lvl="0" indent="0">
              <a:spcAft>
                <a:spcPts val="0"/>
              </a:spcAft>
              <a:buNone/>
            </a:pPr>
            <a:r>
              <a:rPr lang="et-EE" sz="1800" b="1" dirty="0" smtClean="0"/>
              <a:t>Ujumisoskust</a:t>
            </a:r>
            <a:r>
              <a:rPr lang="et-EE" sz="1800" dirty="0" smtClean="0"/>
              <a:t> </a:t>
            </a:r>
            <a:r>
              <a:rPr lang="et-EE" sz="1800" dirty="0"/>
              <a:t>tõendab sooritatud harjutuste kogum: </a:t>
            </a:r>
          </a:p>
          <a:p>
            <a:pPr marL="450899" lvl="0" indent="-342900">
              <a:spcBef>
                <a:spcPts val="600"/>
              </a:spcBef>
              <a:spcAft>
                <a:spcPts val="0"/>
              </a:spcAft>
            </a:pPr>
            <a:r>
              <a:rPr lang="et-EE" sz="1800" dirty="0"/>
              <a:t>hüpata üle enda pea sügavusse vette; </a:t>
            </a:r>
          </a:p>
          <a:p>
            <a:pPr marL="450899" lvl="0" indent="-342900">
              <a:spcBef>
                <a:spcPts val="600"/>
              </a:spcBef>
              <a:spcAft>
                <a:spcPts val="0"/>
              </a:spcAft>
            </a:pPr>
            <a:r>
              <a:rPr lang="et-EE" sz="1800" dirty="0"/>
              <a:t>ujuda 100 m rinnuli asendis;</a:t>
            </a:r>
          </a:p>
          <a:p>
            <a:pPr marL="450899" lvl="0" indent="-342900">
              <a:spcBef>
                <a:spcPts val="600"/>
              </a:spcBef>
              <a:spcAft>
                <a:spcPts val="0"/>
              </a:spcAft>
            </a:pPr>
            <a:r>
              <a:rPr lang="et-EE" sz="1800" dirty="0"/>
              <a:t>sukelduda ja tuua käega veekogu põhjast ese; </a:t>
            </a:r>
          </a:p>
          <a:p>
            <a:pPr marL="450899" lvl="0" indent="-342900">
              <a:spcBef>
                <a:spcPts val="600"/>
              </a:spcBef>
              <a:spcAft>
                <a:spcPts val="0"/>
              </a:spcAft>
            </a:pPr>
            <a:r>
              <a:rPr lang="et-EE" sz="1800" dirty="0"/>
              <a:t>puhata paigal asendeid vahetades 3 minutit; </a:t>
            </a:r>
          </a:p>
          <a:p>
            <a:pPr marL="450899" lvl="0" indent="-342900">
              <a:spcBef>
                <a:spcPts val="600"/>
              </a:spcBef>
              <a:spcAft>
                <a:spcPts val="0"/>
              </a:spcAft>
            </a:pPr>
            <a:r>
              <a:rPr lang="et-EE" sz="1800" dirty="0"/>
              <a:t>ujuda 100 m selili asendis;</a:t>
            </a:r>
          </a:p>
          <a:p>
            <a:pPr marL="107999" lvl="0" indent="0">
              <a:spcAft>
                <a:spcPts val="0"/>
              </a:spcAft>
              <a:buNone/>
            </a:pPr>
            <a:endParaRPr lang="et-EE" sz="2000" dirty="0"/>
          </a:p>
          <a:p>
            <a:pPr marL="107999" lvl="0" indent="0">
              <a:spcAft>
                <a:spcPts val="0"/>
              </a:spcAft>
              <a:buNone/>
            </a:pPr>
            <a:r>
              <a:rPr lang="et-EE" sz="1800" b="1" dirty="0"/>
              <a:t>Tugitegevused</a:t>
            </a:r>
            <a:r>
              <a:rPr lang="et-EE" sz="1800" dirty="0"/>
              <a:t>: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t-EE" sz="1800" dirty="0"/>
              <a:t>koolitused õpetajatele ja treeneritele;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t-EE" sz="1800" dirty="0"/>
              <a:t>seminarid koolide direktoritele, </a:t>
            </a:r>
            <a:r>
              <a:rPr lang="et-EE" sz="1800" dirty="0" err="1"/>
              <a:t>KOVde</a:t>
            </a:r>
            <a:r>
              <a:rPr lang="et-EE" sz="1800" dirty="0"/>
              <a:t> haridusnõunikele, õpetajatele;  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t-EE" sz="1800" dirty="0"/>
              <a:t>raamatu „Õpime ujuma“ uus trükk;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t-EE" sz="1800" dirty="0"/>
              <a:t>infovoldikud lastevanematele.</a:t>
            </a:r>
          </a:p>
          <a:p>
            <a:pPr marL="107999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t-EE" sz="2000" b="1" dirty="0" smtClean="0"/>
              <a:t>Ajaplaan</a:t>
            </a:r>
            <a:r>
              <a:rPr lang="et-EE" sz="2000" dirty="0"/>
              <a:t>:</a:t>
            </a:r>
          </a:p>
          <a:p>
            <a:pPr marL="107999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t-EE" sz="2000" dirty="0"/>
              <a:t>Koolid uuendavad oma õppekavad hiljemalt 01.01.2018</a:t>
            </a:r>
          </a:p>
          <a:p>
            <a:pPr marL="107999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t-EE" sz="2000" dirty="0" smtClean="0"/>
              <a:t>Ujumisoskuse </a:t>
            </a:r>
            <a:r>
              <a:rPr lang="et-EE" sz="2000" dirty="0"/>
              <a:t>seire alates 2020</a:t>
            </a:r>
          </a:p>
          <a:p>
            <a:pPr marL="107999" lvl="0" indent="0">
              <a:spcAft>
                <a:spcPts val="0"/>
              </a:spcAft>
              <a:buNone/>
            </a:pPr>
            <a:endParaRPr lang="et-EE" sz="2000" dirty="0"/>
          </a:p>
          <a:p>
            <a:pPr marL="107999" lvl="0" indent="0" algn="ctr">
              <a:spcAft>
                <a:spcPts val="600"/>
              </a:spcAft>
              <a:buNone/>
            </a:pPr>
            <a:endParaRPr lang="et-EE" sz="1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44184" y="0"/>
            <a:ext cx="431029" cy="683999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9552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998" y="301322"/>
            <a:ext cx="7740187" cy="1262155"/>
          </a:xfrm>
        </p:spPr>
        <p:txBody>
          <a:bodyPr/>
          <a:lstStyle/>
          <a:p>
            <a:pPr>
              <a:buNone/>
            </a:pPr>
            <a:r>
              <a:rPr lang="et-EE" sz="3200" b="1" dirty="0" smtClean="0">
                <a:solidFill>
                  <a:schemeClr val="tx1"/>
                </a:solidFill>
              </a:rPr>
              <a:t>Matemaatika</a:t>
            </a:r>
            <a:r>
              <a:rPr lang="et-EE" sz="3200" b="1" dirty="0" smtClean="0"/>
              <a:t> ainekavade analüüsi järeldused</a:t>
            </a:r>
            <a:endParaRPr lang="et-EE" sz="3200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87964" y="1908101"/>
            <a:ext cx="7756221" cy="4298377"/>
          </a:xfrm>
        </p:spPr>
        <p:txBody>
          <a:bodyPr/>
          <a:lstStyle/>
          <a:p>
            <a:pPr marL="108000" indent="0">
              <a:buNone/>
            </a:pPr>
            <a:r>
              <a:rPr lang="et-EE" sz="2400" dirty="0" smtClean="0"/>
              <a:t>õppimise eesmärk </a:t>
            </a:r>
            <a:r>
              <a:rPr lang="et-EE" sz="2400" dirty="0" smtClean="0">
                <a:sym typeface="Wingdings" panose="05000000000000000000" pitchFamily="2" charset="2"/>
              </a:rPr>
              <a:t></a:t>
            </a:r>
            <a:r>
              <a:rPr lang="et-EE" sz="2400" dirty="0" smtClean="0"/>
              <a:t> </a:t>
            </a:r>
            <a:r>
              <a:rPr lang="et-EE" sz="2400" dirty="0"/>
              <a:t>matemaatilise kirjaoskuse </a:t>
            </a:r>
            <a:r>
              <a:rPr lang="et-EE" sz="2400" dirty="0" smtClean="0"/>
              <a:t>kujundamine</a:t>
            </a:r>
          </a:p>
          <a:p>
            <a:pPr marL="108000" indent="0">
              <a:buNone/>
            </a:pPr>
            <a:endParaRPr lang="et-EE" sz="2400" dirty="0"/>
          </a:p>
          <a:p>
            <a:pPr marL="108000" indent="0">
              <a:buNone/>
            </a:pPr>
            <a:r>
              <a:rPr lang="et-EE" sz="2400" dirty="0" smtClean="0"/>
              <a:t>PISA 2018 </a:t>
            </a:r>
            <a:r>
              <a:rPr lang="et-EE" sz="2400" dirty="0" smtClean="0">
                <a:sym typeface="Wingdings" panose="05000000000000000000" pitchFamily="2" charset="2"/>
              </a:rPr>
              <a:t>ja PISA 2021 t</a:t>
            </a:r>
            <a:r>
              <a:rPr lang="et-EE" sz="2400" dirty="0" smtClean="0"/>
              <a:t>estide arendus vastavuses </a:t>
            </a:r>
            <a:r>
              <a:rPr lang="et-EE" sz="2400" dirty="0"/>
              <a:t>nüüdisaegse </a:t>
            </a:r>
            <a:r>
              <a:rPr lang="et-EE" sz="2400" dirty="0" smtClean="0"/>
              <a:t>õpikäsitusega, sh </a:t>
            </a:r>
          </a:p>
          <a:p>
            <a:r>
              <a:rPr lang="et-EE" sz="2400" dirty="0" smtClean="0"/>
              <a:t>andmekasutamise oskus,</a:t>
            </a:r>
          </a:p>
          <a:p>
            <a:r>
              <a:rPr lang="et-EE" sz="2400" dirty="0" err="1" smtClean="0"/>
              <a:t>üldpädevuste</a:t>
            </a:r>
            <a:r>
              <a:rPr lang="et-EE" sz="2400" dirty="0" smtClean="0"/>
              <a:t> kujundamine,</a:t>
            </a:r>
          </a:p>
          <a:p>
            <a:r>
              <a:rPr lang="et-EE" sz="2400" dirty="0"/>
              <a:t>l</a:t>
            </a:r>
            <a:r>
              <a:rPr lang="et-EE" sz="2400" dirty="0" smtClean="0"/>
              <a:t>oov ja kriitiline mõtlemine.</a:t>
            </a:r>
          </a:p>
          <a:p>
            <a:pPr marL="108000" indent="0">
              <a:buNone/>
            </a:pPr>
            <a:endParaRPr lang="et-EE" sz="2400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945" y="5364485"/>
            <a:ext cx="18167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3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M_esitlusslaidi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A0D36FE75B694408590B1AE1BF864B7" ma:contentTypeVersion="5" ma:contentTypeDescription="Loo uus dokument" ma:contentTypeScope="" ma:versionID="9723a2f32a771b9e0468b98c50ce971d">
  <xsd:schema xmlns:xsd="http://www.w3.org/2001/XMLSchema" xmlns:xs="http://www.w3.org/2001/XMLSchema" xmlns:p="http://schemas.microsoft.com/office/2006/metadata/properties" xmlns:ns2="a33bdd58-77f5-41ce-a388-59bb50180076" targetNamespace="http://schemas.microsoft.com/office/2006/metadata/properties" ma:root="true" ma:fieldsID="c73fed7038ce59e29c72754507566f27" ns2:_="">
    <xsd:import namespace="a33bdd58-77f5-41ce-a388-59bb5018007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3bdd58-77f5-41ce-a388-59bb5018007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Vihjeräsi jagamine" ma:internalName="SharingHintHash" ma:readOnly="true">
      <xsd:simpleType>
        <xsd:restriction base="dms:Text"/>
      </xsd:simpleType>
    </xsd:element>
    <xsd:element name="SharedWithDetails" ma:index="10" nillable="true" ma:displayName="Ühiskasutusse andmise üksikasjad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Viimane jagaja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Viimase jagamise aeg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C81C5C-9A86-4A33-AAE3-6356B001C7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3bdd58-77f5-41ce-a388-59bb501800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DE0FA4-7670-4D85-985E-77E43098DD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A62BFD-97D8-4758-B342-02572E26AA0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a33bdd58-77f5-41ce-a388-59bb50180076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8340</TotalTime>
  <Words>1540</Words>
  <Application>Microsoft Office PowerPoint</Application>
  <PresentationFormat>Kohandatud</PresentationFormat>
  <Paragraphs>331</Paragraphs>
  <Slides>32</Slides>
  <Notes>21</Notes>
  <HiddenSlides>0</HiddenSlides>
  <MMClips>0</MMClips>
  <ScaleCrop>false</ScaleCrop>
  <HeadingPairs>
    <vt:vector size="6" baseType="variant">
      <vt:variant>
        <vt:lpstr>Kasutatud fondid</vt:lpstr>
      </vt:variant>
      <vt:variant>
        <vt:i4>13</vt:i4>
      </vt:variant>
      <vt:variant>
        <vt:lpstr>Kujundus</vt:lpstr>
      </vt:variant>
      <vt:variant>
        <vt:i4>7</vt:i4>
      </vt:variant>
      <vt:variant>
        <vt:lpstr>Slaidipealkirjad</vt:lpstr>
      </vt:variant>
      <vt:variant>
        <vt:i4>32</vt:i4>
      </vt:variant>
    </vt:vector>
  </HeadingPairs>
  <TitlesOfParts>
    <vt:vector size="52" baseType="lpstr">
      <vt:lpstr>Microsoft YaHei</vt:lpstr>
      <vt:lpstr>ＭＳ Ｐゴシック</vt:lpstr>
      <vt:lpstr>Arial</vt:lpstr>
      <vt:lpstr>Arial Unicode MS</vt:lpstr>
      <vt:lpstr>Calibri</vt:lpstr>
      <vt:lpstr>Calibri Light</vt:lpstr>
      <vt:lpstr>Cambria</vt:lpstr>
      <vt:lpstr>Mangal</vt:lpstr>
      <vt:lpstr>Roboto Condensed</vt:lpstr>
      <vt:lpstr>StarSymbol</vt:lpstr>
      <vt:lpstr>Tahoma</vt:lpstr>
      <vt:lpstr>Times New Roman</vt:lpstr>
      <vt:lpstr>Wingdings</vt:lpstr>
      <vt:lpstr>Default</vt:lpstr>
      <vt:lpstr>2_Default</vt:lpstr>
      <vt:lpstr>KaM_esitlusslaidid</vt:lpstr>
      <vt:lpstr>Office'i kujundus</vt:lpstr>
      <vt:lpstr>1_Default</vt:lpstr>
      <vt:lpstr>4_Default</vt:lpstr>
      <vt:lpstr>3_Default</vt:lpstr>
      <vt:lpstr>Kerge sahmakas haridusmaastiku uuendustest  ehk õppimine ja õpetamine Eestis ja  vaade sellele Euroopast</vt:lpstr>
      <vt:lpstr>PowerPointi esitlus</vt:lpstr>
      <vt:lpstr>Education and Training2020  EK üldhariduse töörühm</vt:lpstr>
      <vt:lpstr>Poliitikasoovitused EL liikmesriikidele</vt:lpstr>
      <vt:lpstr>Education and Training 2020 poliitikasoovitused:</vt:lpstr>
      <vt:lpstr>Kehalise kasvatuse ainekavade analüüsi järeldused</vt:lpstr>
      <vt:lpstr>Liikumisõpetus toetab õpilase terviklikku arengut</vt:lpstr>
      <vt:lpstr>Ujumine - oskus vees liikuda ja ellu jääda</vt:lpstr>
      <vt:lpstr>Matemaatika ainekavade analüüsi järeldused</vt:lpstr>
      <vt:lpstr>Matemaatika õppimise arendamise vajadus</vt:lpstr>
      <vt:lpstr>Õppijakeskne õppekava igaühele: </vt:lpstr>
      <vt:lpstr>Olulisimad probleemid HEV õpilaste õppekorralduses ja muudatuste eesmärk</vt:lpstr>
      <vt:lpstr>Kavandatavad muudatused </vt:lpstr>
      <vt:lpstr>Õppekavade ülekoormatus</vt:lpstr>
      <vt:lpstr>Õppimise ja õpetamise koormuse vähendamine ehk õppekavaarendus terviklike osade kaupa</vt:lpstr>
      <vt:lpstr>Tegevusteks soovitud olukorra saavutamiseks</vt:lpstr>
      <vt:lpstr>Õpilase õpihuvi ja heaolu toetav õpikeskkond</vt:lpstr>
      <vt:lpstr>Hindamine on õppimist ja arengut toetav tagasiside</vt:lpstr>
      <vt:lpstr>Õppekavade rakendamine</vt:lpstr>
      <vt:lpstr>Kooli ja hariduse kvaliteedi hindamise keskmes on inimene ja uuendatud õpikäsitus</vt:lpstr>
      <vt:lpstr>Muudatused hariduskorralduses ja õppeasutuste järelevalves</vt:lpstr>
      <vt:lpstr>Hariduskorralduslikud ülesanded</vt:lpstr>
      <vt:lpstr>PowerPointi esitlus</vt:lpstr>
      <vt:lpstr>PowerPointi esitlus</vt:lpstr>
      <vt:lpstr>PowerPointi esitlus</vt:lpstr>
      <vt:lpstr>Suundumused </vt:lpstr>
      <vt:lpstr>PowerPointi esitlus</vt:lpstr>
      <vt:lpstr>Teenistuslik järelevalve</vt:lpstr>
      <vt:lpstr>PowerPointi esitlus</vt:lpstr>
      <vt:lpstr>PowerPointi esitlus</vt:lpstr>
      <vt:lpstr>Õpikäsituse muutumine: eesmärgid ja sihid</vt:lpstr>
      <vt:lpstr>Õpetamises tuleb tugineda lapse vahetule elukogemusele kui lähtealusele järk-järgulisel sotsiaalse kogemuse elementide omandamisel.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Esitlusslaidide kujundusest</dc:title>
  <dc:creator>Kaimar Koemets</dc:creator>
  <cp:lastModifiedBy>Kaja Kadarik</cp:lastModifiedBy>
  <cp:revision>425</cp:revision>
  <cp:lastPrinted>2017-09-27T07:54:00Z</cp:lastPrinted>
  <dcterms:created xsi:type="dcterms:W3CDTF">2013-12-29T20:00:13Z</dcterms:created>
  <dcterms:modified xsi:type="dcterms:W3CDTF">2017-11-06T10:16:28Z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0x010100DA0D36FE75B694408590B1AE1BF864B7</vt:lpwstr>
  </property>
</Properties>
</file>