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3" r:id="rId11"/>
    <p:sldId id="258" r:id="rId12"/>
    <p:sldId id="260" r:id="rId13"/>
    <p:sldId id="261" r:id="rId14"/>
    <p:sldId id="262" r:id="rId15"/>
    <p:sldId id="263" r:id="rId16"/>
    <p:sldId id="264" r:id="rId17"/>
    <p:sldId id="266" r:id="rId18"/>
    <p:sldId id="267" r:id="rId19"/>
    <p:sldId id="268" r:id="rId20"/>
    <p:sldId id="269" r:id="rId21"/>
    <p:sldId id="270" r:id="rId22"/>
    <p:sldId id="275" r:id="rId23"/>
    <p:sldId id="278" r:id="rId24"/>
    <p:sldId id="265" r:id="rId2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9910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67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915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163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51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17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370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608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198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2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21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6688-162F-4CC8-B6C3-BFB92DCA1B5D}" type="datetimeFigureOut">
              <a:rPr lang="et-EE" smtClean="0"/>
              <a:t>02.01.2018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E27DB-E4AC-4182-A32C-AB1C85500C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111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m.ee/sites/default/files/oppeasutuste_sisehindamine_ii.pdf" TargetMode="External"/><Relationship Id="rId2" Type="http://schemas.openxmlformats.org/officeDocument/2006/relationships/hyperlink" Target="http://www.cs.tlu.ee/instituut/oppe_materjalid/magister/2005/Harri_Roots/Oppiv_organisatsioon_ja_juhtimise_uus_paradigma_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era.ee/zoom/18/view?page=3&amp;p=separate&amp;view=0,0,2067,2834" TargetMode="External"/><Relationship Id="rId5" Type="http://schemas.openxmlformats.org/officeDocument/2006/relationships/hyperlink" Target="http://oeiax4.nw.eenet.ee/vana/esso3/4/olavi_otepalu.htm" TargetMode="External"/><Relationship Id="rId4" Type="http://schemas.openxmlformats.org/officeDocument/2006/relationships/hyperlink" Target="https://www.hm.ee/sites/default/files/koolijuhtimise_taiustamine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0076"/>
          </a:xfrm>
        </p:spPr>
        <p:txBody>
          <a:bodyPr>
            <a:normAutofit/>
          </a:bodyPr>
          <a:lstStyle/>
          <a:p>
            <a:r>
              <a:rPr lang="et-EE" dirty="0"/>
              <a:t>MÕK – mis ja milleks?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52789" y="3108593"/>
            <a:ext cx="9144000" cy="1655762"/>
          </a:xfrm>
        </p:spPr>
        <p:txBody>
          <a:bodyPr/>
          <a:lstStyle/>
          <a:p>
            <a:r>
              <a:rPr lang="et-EE" dirty="0"/>
              <a:t>Priit Kruus</a:t>
            </a:r>
          </a:p>
          <a:p>
            <a:r>
              <a:rPr lang="et-EE" dirty="0"/>
              <a:t>TLÜ Haridusinnovatsiooni keskus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36413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D5C9A4C-1E3A-4D9E-9BE6-2CA742CD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Õnnelik õpetaja ja õnnelik õpilane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42C238BF-5736-4608-BA84-93327E3EA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37" y="2248058"/>
            <a:ext cx="6852603" cy="4125788"/>
          </a:xfrm>
        </p:spPr>
      </p:pic>
    </p:spTree>
    <p:extLst>
      <p:ext uri="{BB962C8B-B14F-4D97-AF65-F5344CB8AC3E}">
        <p14:creationId xmlns:p14="http://schemas.microsoft.com/office/powerpoint/2010/main" val="259560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48048" y="6794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2016. aasta alguses viis Tallinna Ülikooli Haridusinnovatsiooni keskus läbi uurimuse Eesti õpetajate ja õpilaste hinnangutest koolielu erinevatele aspektidele. </a:t>
            </a:r>
          </a:p>
          <a:p>
            <a:pPr marL="0" indent="0">
              <a:buNone/>
            </a:pPr>
            <a:r>
              <a:rPr lang="et-EE" dirty="0"/>
              <a:t>Uurimus viidi läbi </a:t>
            </a:r>
            <a:r>
              <a:rPr lang="et-EE" dirty="0" err="1"/>
              <a:t>internetiküsitlusene</a:t>
            </a:r>
            <a:r>
              <a:rPr lang="et-EE" dirty="0"/>
              <a:t>, selles osales 1281 õpilast ja 802 õpetajat,  kokku 32  koolist.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Uuriti õpetaja enesetunnet („mis paneb silma särama“) 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34" y="5253753"/>
            <a:ext cx="3786868" cy="145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4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96532" y="5892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Õpetaja enesetunne koolis. Indikaatorid:</a:t>
            </a:r>
          </a:p>
          <a:p>
            <a:pPr lvl="1"/>
            <a:r>
              <a:rPr lang="et-EE" sz="2800" dirty="0"/>
              <a:t>rahulolu töö sisuga („minu töö on nauditav“)</a:t>
            </a:r>
          </a:p>
          <a:p>
            <a:pPr lvl="1"/>
            <a:r>
              <a:rPr lang="et-EE" sz="2800" dirty="0"/>
              <a:t>tajutud koolikliima („meie koolis puudub kokkukuuluvustunne“ R)</a:t>
            </a:r>
          </a:p>
          <a:p>
            <a:pPr lvl="1"/>
            <a:r>
              <a:rPr lang="et-EE" sz="2800" dirty="0"/>
              <a:t>subjektiivne seotus kooliga („ma tunnen, et minu kool on osa minust“)</a:t>
            </a:r>
          </a:p>
          <a:p>
            <a:pPr marL="0" indent="0">
              <a:buNone/>
            </a:pPr>
            <a:r>
              <a:rPr lang="et-EE" i="1" dirty="0"/>
              <a:t>Silm särab siis, kui õpetaja on oma tööga rahul, tal on koolis  mõnus olla ning kool on tema jaoks tähtis koht</a:t>
            </a:r>
            <a:r>
              <a:rPr lang="et-EE" dirty="0"/>
              <a:t>!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1200" dirty="0"/>
          </a:p>
          <a:p>
            <a:endParaRPr lang="et-EE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298" y="4802993"/>
            <a:ext cx="3786868" cy="145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30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350" y="21576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Uurimuse järgi mõjutab õpetaja rahulolu kõige rohkem</a:t>
            </a:r>
          </a:p>
          <a:p>
            <a:pPr marL="0" indent="0">
              <a:buNone/>
            </a:pPr>
            <a:r>
              <a:rPr lang="et-EE" dirty="0"/>
              <a:t> </a:t>
            </a:r>
          </a:p>
          <a:p>
            <a:pPr>
              <a:buFontTx/>
              <a:buChar char="-"/>
            </a:pPr>
            <a:r>
              <a:rPr lang="et-EE" dirty="0"/>
              <a:t>tunne, et minust midagi sõltub (tajutud mõjukus,  ei ole mutter masinas),</a:t>
            </a:r>
          </a:p>
          <a:p>
            <a:pPr marL="0" indent="0">
              <a:buNone/>
            </a:pPr>
            <a:endParaRPr lang="et-EE" dirty="0"/>
          </a:p>
          <a:p>
            <a:pPr>
              <a:buFontTx/>
              <a:buChar char="-"/>
            </a:pPr>
            <a:r>
              <a:rPr lang="et-EE" dirty="0"/>
              <a:t>osalemine uutele ideedele avatud (innovaatilises) koolitiimis, kus domineerib õpilasi kaasav õpetamismudel. 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NB! Tunduvalt madalamal kohal olid õpetajate vastustes palk, vanus ja tööstaaž.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670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48047" y="6407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Õpilase enesetunnet koolis mõjutavad uurimuse järgi Uurimuses käsitletud enesetunde indikaatorid (sõltuvad muutujad): </a:t>
            </a:r>
          </a:p>
          <a:p>
            <a:pPr marL="457200" lvl="1" indent="0">
              <a:buNone/>
            </a:pPr>
            <a:r>
              <a:rPr lang="et-EE" dirty="0"/>
              <a:t>Koolikiindumus („</a:t>
            </a:r>
            <a:r>
              <a:rPr lang="et-EE" i="1" dirty="0"/>
              <a:t>kool on minu jaoks väga eriline koht“)</a:t>
            </a:r>
          </a:p>
          <a:p>
            <a:pPr marL="457200" lvl="1" indent="0">
              <a:buNone/>
            </a:pPr>
            <a:r>
              <a:rPr lang="et-EE" dirty="0"/>
              <a:t>Kuuluvustunne („</a:t>
            </a:r>
            <a:r>
              <a:rPr lang="et-EE" i="1" dirty="0"/>
              <a:t>ma meeldin kaasõpilastele just sellisena, nagu ma olen“)</a:t>
            </a:r>
          </a:p>
          <a:p>
            <a:pPr marL="457200" lvl="1" indent="0">
              <a:buNone/>
            </a:pPr>
            <a:r>
              <a:rPr lang="et-EE" dirty="0"/>
              <a:t>Koolitöödesse haaratus („</a:t>
            </a:r>
            <a:r>
              <a:rPr lang="et-EE" i="1" dirty="0"/>
              <a:t>õppides lendab mul aeg kiiresti“)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Õpilane on koolis rõõmus, kui </a:t>
            </a:r>
          </a:p>
          <a:p>
            <a:pPr marL="0" indent="0">
              <a:buNone/>
            </a:pPr>
            <a:r>
              <a:rPr lang="et-EE" dirty="0"/>
              <a:t>- kool meeldib talle, </a:t>
            </a:r>
          </a:p>
          <a:p>
            <a:pPr marL="0" indent="0">
              <a:buNone/>
            </a:pPr>
            <a:r>
              <a:rPr lang="et-EE" dirty="0"/>
              <a:t>- kaaslased toetavad teda </a:t>
            </a:r>
          </a:p>
          <a:p>
            <a:pPr marL="0" indent="0">
              <a:buNone/>
            </a:pPr>
            <a:r>
              <a:rPr lang="et-EE" dirty="0"/>
              <a:t>- ja ta teeb koolitööd mõnuga!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5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Kõige olulisemad koolirõõmu tootjad on:</a:t>
            </a:r>
          </a:p>
          <a:p>
            <a:pPr marL="0" indent="0">
              <a:buNone/>
            </a:pPr>
            <a:r>
              <a:rPr lang="et-EE" dirty="0"/>
              <a:t> </a:t>
            </a:r>
          </a:p>
          <a:p>
            <a:pPr lvl="1">
              <a:buFontTx/>
              <a:buChar char="-"/>
            </a:pPr>
            <a:r>
              <a:rPr lang="et-EE" dirty="0"/>
              <a:t>Kooli uuendusmeelsus</a:t>
            </a:r>
          </a:p>
          <a:p>
            <a:pPr lvl="1">
              <a:buFontTx/>
              <a:buChar char="-"/>
            </a:pPr>
            <a:r>
              <a:rPr lang="et-EE" dirty="0"/>
              <a:t>Õppetöö tähenduslikkus (sellel, mida ma teen, on mõte ja tähendus, vs nüri tuupimine)</a:t>
            </a:r>
          </a:p>
          <a:p>
            <a:pPr lvl="1">
              <a:buFontTx/>
              <a:buChar char="-"/>
            </a:pPr>
            <a:r>
              <a:rPr lang="et-EE" dirty="0"/>
              <a:t>Õpetaja õpetamisstiil (õpilaskesksus)</a:t>
            </a:r>
          </a:p>
          <a:p>
            <a:pPr marL="457200" lvl="1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NB! Oluline on märgata, et koolirõõmu olulisemate mõjutajatena ei nimetata hindeid ega koormust. </a:t>
            </a:r>
          </a:p>
        </p:txBody>
      </p:sp>
    </p:spTree>
    <p:extLst>
      <p:ext uri="{BB962C8B-B14F-4D97-AF65-F5344CB8AC3E}">
        <p14:creationId xmlns:p14="http://schemas.microsoft.com/office/powerpoint/2010/main" val="131488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49304" y="461948"/>
            <a:ext cx="10515600" cy="1325563"/>
          </a:xfrm>
        </p:spPr>
        <p:txBody>
          <a:bodyPr/>
          <a:lstStyle/>
          <a:p>
            <a:r>
              <a:rPr lang="et-EE" dirty="0"/>
              <a:t>MÕK ja KOOLIKULTUUR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49304" y="1954661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b="1" dirty="0"/>
              <a:t>Ühiskondlik tasand: </a:t>
            </a:r>
            <a:r>
              <a:rPr lang="et-EE" dirty="0"/>
              <a:t>hariduse tähendus,</a:t>
            </a:r>
            <a:r>
              <a:rPr lang="et-EE" b="1" dirty="0"/>
              <a:t> </a:t>
            </a:r>
            <a:r>
              <a:rPr lang="et-EE" dirty="0"/>
              <a:t>õpetajate maine jne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b="1" dirty="0"/>
              <a:t>Õpikäsitus: </a:t>
            </a:r>
            <a:r>
              <a:rPr lang="et-EE" dirty="0"/>
              <a:t>mis toimub klassiruumis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Kodu väärtused, normid, tavad: </a:t>
            </a:r>
            <a:r>
              <a:rPr lang="et-EE" dirty="0"/>
              <a:t>suhtumine kooli, õpetajatesse ja haridusse</a:t>
            </a:r>
            <a:r>
              <a:rPr lang="et-EE" b="1" dirty="0"/>
              <a:t>  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b="1" dirty="0"/>
              <a:t>Kooli väärtused, normid, tavad: </a:t>
            </a:r>
            <a:r>
              <a:rPr lang="et-EE" dirty="0"/>
              <a:t>kuidas asjad meie koolis käivad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Kooli juhtimine: </a:t>
            </a:r>
            <a:r>
              <a:rPr lang="et-EE" dirty="0"/>
              <a:t>juhtimisstiil, eestvedamine, töökorraldus</a:t>
            </a:r>
          </a:p>
          <a:p>
            <a:pPr marL="0" indent="0">
              <a:buNone/>
            </a:pP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41026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JUHIKESKSUS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Juht on püha. ta peab olema alluvate eest kaitstud ega tohi olla </a:t>
            </a:r>
          </a:p>
          <a:p>
            <a:pPr marL="0" indent="0">
              <a:buNone/>
            </a:pPr>
            <a:r>
              <a:rPr lang="et-EE" dirty="0"/>
              <a:t>kergesti kättesaadav</a:t>
            </a:r>
          </a:p>
          <a:p>
            <a:r>
              <a:rPr lang="et-EE" dirty="0"/>
              <a:t>kõik, mis on halb ja ebameeldiv, lähtub mitte ülemusest, </a:t>
            </a:r>
            <a:r>
              <a:rPr lang="et-EE" dirty="0" err="1"/>
              <a:t>vaid„korrus</a:t>
            </a: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dirty="0"/>
              <a:t>kõrgemalt“, s.t ülemuse ülemustest; </a:t>
            </a:r>
          </a:p>
          <a:p>
            <a:r>
              <a:rPr lang="et-EE" dirty="0"/>
              <a:t> parim põhjendus on käsk; </a:t>
            </a:r>
          </a:p>
          <a:p>
            <a:r>
              <a:rPr lang="et-EE" dirty="0"/>
              <a:t>kõige tähtsam on stabiilsus.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1600" i="1" dirty="0"/>
              <a:t>Allikas: „</a:t>
            </a:r>
            <a:r>
              <a:rPr lang="fi-FI" sz="1600" i="1" dirty="0" err="1"/>
              <a:t>Õppiv</a:t>
            </a:r>
            <a:r>
              <a:rPr lang="fi-FI" sz="1600" i="1" dirty="0"/>
              <a:t> </a:t>
            </a:r>
            <a:r>
              <a:rPr lang="fi-FI" sz="1600" i="1" dirty="0" err="1"/>
              <a:t>organisatsioon</a:t>
            </a:r>
            <a:r>
              <a:rPr lang="fi-FI" sz="1600" i="1" dirty="0"/>
              <a:t> ja </a:t>
            </a:r>
            <a:r>
              <a:rPr lang="fi-FI" sz="1600" i="1" dirty="0" err="1"/>
              <a:t>juhtimise</a:t>
            </a:r>
            <a:r>
              <a:rPr lang="fi-FI" sz="1600" i="1" dirty="0"/>
              <a:t> </a:t>
            </a:r>
            <a:r>
              <a:rPr lang="fi-FI" sz="1600" i="1" dirty="0" err="1"/>
              <a:t>uus</a:t>
            </a:r>
            <a:r>
              <a:rPr lang="fi-FI" sz="1600" i="1" dirty="0"/>
              <a:t> </a:t>
            </a:r>
            <a:r>
              <a:rPr lang="fi-FI" sz="1600" i="1" dirty="0" err="1"/>
              <a:t>paradigm</a:t>
            </a:r>
            <a:r>
              <a:rPr lang="et-EE" sz="1600" i="1" dirty="0"/>
              <a:t>a“</a:t>
            </a:r>
            <a:endParaRPr lang="fi-FI" sz="1600" i="1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6596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JUHIKESKSUS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dirty="0"/>
              <a:t>Keskastme juhtide ja alluvate tasemel:</a:t>
            </a:r>
          </a:p>
          <a:p>
            <a:r>
              <a:rPr lang="et-EE" dirty="0"/>
              <a:t>Probleemid on alati kellegi teise probleemid, need on mõne teise osakonna, talituse või teenistuse „rida“; </a:t>
            </a:r>
          </a:p>
          <a:p>
            <a:r>
              <a:rPr lang="et-EE" dirty="0"/>
              <a:t>väike vale lahendab probleemi ära: „Midagi pole tegelikult juhtunud, </a:t>
            </a:r>
          </a:p>
          <a:p>
            <a:pPr marL="0" indent="0">
              <a:buNone/>
            </a:pPr>
            <a:r>
              <a:rPr lang="et-EE" dirty="0"/>
              <a:t>   see oli valehäire, ebatäpne informatsioon, ilmne liialdus“; </a:t>
            </a:r>
          </a:p>
          <a:p>
            <a:r>
              <a:rPr lang="et-EE" dirty="0"/>
              <a:t>tippjuhi ette tuleb viia probleemid, mitte võimalikud lahendused, ülemus on tark (vt ülal), las lahendab; </a:t>
            </a:r>
          </a:p>
          <a:p>
            <a:r>
              <a:rPr lang="et-EE" dirty="0"/>
              <a:t>iga idee rakendamine on ohtlik: kui rakendamise käigus tekivad raskused, siis järgnevad kohe süüdistused; </a:t>
            </a:r>
          </a:p>
          <a:p>
            <a:r>
              <a:rPr lang="et-EE" dirty="0"/>
              <a:t>iga ütlus solvab kindlasti kedagi kolleegidest või ülemustest, </a:t>
            </a:r>
          </a:p>
          <a:p>
            <a:pPr marL="0" indent="0">
              <a:buNone/>
            </a:pPr>
            <a:r>
              <a:rPr lang="et-EE" dirty="0"/>
              <a:t>    parem mitte ütelda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2100" i="1" dirty="0"/>
              <a:t>Allikas: „</a:t>
            </a:r>
            <a:r>
              <a:rPr lang="fi-FI" sz="2100" i="1" dirty="0" err="1"/>
              <a:t>Õppiv</a:t>
            </a:r>
            <a:r>
              <a:rPr lang="fi-FI" sz="2100" i="1" dirty="0"/>
              <a:t> </a:t>
            </a:r>
            <a:r>
              <a:rPr lang="fi-FI" sz="2100" i="1" dirty="0" err="1"/>
              <a:t>organisatsioon</a:t>
            </a:r>
            <a:r>
              <a:rPr lang="fi-FI" sz="2100" i="1" dirty="0"/>
              <a:t> ja </a:t>
            </a:r>
            <a:r>
              <a:rPr lang="fi-FI" sz="2100" i="1" dirty="0" err="1"/>
              <a:t>juhtimise</a:t>
            </a:r>
            <a:r>
              <a:rPr lang="fi-FI" sz="2100" i="1" dirty="0"/>
              <a:t> </a:t>
            </a:r>
            <a:r>
              <a:rPr lang="fi-FI" sz="2100" i="1" dirty="0" err="1"/>
              <a:t>uus</a:t>
            </a:r>
            <a:r>
              <a:rPr lang="fi-FI" sz="2100" i="1" dirty="0"/>
              <a:t> </a:t>
            </a:r>
            <a:r>
              <a:rPr lang="fi-FI" sz="2100" i="1" dirty="0" err="1"/>
              <a:t>paradigm</a:t>
            </a:r>
            <a:r>
              <a:rPr lang="et-EE" sz="2100" i="1" dirty="0"/>
              <a:t>a“</a:t>
            </a:r>
            <a:endParaRPr lang="fi-FI" sz="2100" i="1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191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KOOLIJUHTIMINE =&gt; ÕPILASTE SUHTUMINE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Hoiak liigub ülevalt alla.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See, kuidas on korraldatud töö kooli juhtkonna ja töötajate vahel, peegeldub vastu õpilaste suhtumises.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Direktori ja õppealajuhataja suhted õpetajatega kujundavad </a:t>
            </a:r>
          </a:p>
          <a:p>
            <a:pPr marL="0" indent="0">
              <a:buNone/>
            </a:pPr>
            <a:r>
              <a:rPr lang="et-EE" dirty="0"/>
              <a:t>õpetajate suhteid õpilastega. </a:t>
            </a:r>
          </a:p>
        </p:txBody>
      </p:sp>
    </p:spTree>
    <p:extLst>
      <p:ext uri="{BB962C8B-B14F-4D97-AF65-F5344CB8AC3E}">
        <p14:creationId xmlns:p14="http://schemas.microsoft.com/office/powerpoint/2010/main" val="94769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3BBE01F-5C8C-42EE-8D5F-F6F966CD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MÕK?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255E424-CD6E-4F10-98BF-0AE5A6BF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t-EE" dirty="0"/>
              <a:t>„Iga õppija individuaalset ja sotsiaalset arengut toetav, õpioskusi, loovust ja ettevõtlikkust arendav õpikäsitus on rakendatud kõigil haridustasemetel </a:t>
            </a:r>
            <a:r>
              <a:rPr lang="et-EE"/>
              <a:t>ja </a:t>
            </a:r>
            <a:r>
              <a:rPr lang="et-EE" dirty="0"/>
              <a:t>-</a:t>
            </a:r>
            <a:r>
              <a:rPr lang="et-EE"/>
              <a:t>liikides</a:t>
            </a:r>
            <a:r>
              <a:rPr lang="et-EE" dirty="0"/>
              <a:t>.“</a:t>
            </a:r>
          </a:p>
          <a:p>
            <a:pPr marL="0" indent="0">
              <a:lnSpc>
                <a:spcPct val="150000"/>
              </a:lnSpc>
              <a:buNone/>
            </a:pPr>
            <a:endParaRPr lang="et-EE" dirty="0"/>
          </a:p>
          <a:p>
            <a:pPr marL="0" indent="0">
              <a:lnSpc>
                <a:spcPct val="150000"/>
              </a:lnSpc>
              <a:buNone/>
            </a:pPr>
            <a:r>
              <a:rPr lang="et-EE" sz="2400" dirty="0"/>
              <a:t>- Eesti elukestva õppe strateegia. - Visioon ja strateegilised eesmärgid 2020.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7856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JAGATUD JUHTIMINE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/>
              <a:t>Suures osas uuringutes väidetakse, et kooli tõhususe suurendamises ja koolikorralduse täiustamises võib mängida olulist rolli jagatud juhtimine.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H</a:t>
            </a:r>
            <a:r>
              <a:rPr lang="fi-FI" dirty="0" err="1"/>
              <a:t>iljutised</a:t>
            </a:r>
            <a:r>
              <a:rPr lang="fi-FI" dirty="0"/>
              <a:t> </a:t>
            </a:r>
            <a:r>
              <a:rPr lang="fi-FI" dirty="0" err="1"/>
              <a:t>uuringud</a:t>
            </a:r>
            <a:r>
              <a:rPr lang="fi-FI" dirty="0"/>
              <a:t> </a:t>
            </a:r>
            <a:r>
              <a:rPr lang="fi-FI" dirty="0" err="1"/>
              <a:t>näivad</a:t>
            </a:r>
            <a:r>
              <a:rPr lang="fi-FI" dirty="0"/>
              <a:t> </a:t>
            </a:r>
            <a:r>
              <a:rPr lang="fi-FI" dirty="0" err="1"/>
              <a:t>viitavat</a:t>
            </a:r>
            <a:r>
              <a:rPr lang="fi-FI" dirty="0"/>
              <a:t> </a:t>
            </a:r>
            <a:r>
              <a:rPr lang="fi-FI" dirty="0" err="1"/>
              <a:t>sellele</a:t>
            </a:r>
            <a:r>
              <a:rPr lang="fi-FI" dirty="0"/>
              <a:t>,</a:t>
            </a:r>
            <a:r>
              <a:rPr lang="et-EE" dirty="0"/>
              <a:t> </a:t>
            </a:r>
            <a:r>
              <a:rPr lang="fi-FI" dirty="0"/>
              <a:t>et </a:t>
            </a:r>
            <a:r>
              <a:rPr lang="fi-FI" dirty="0" err="1"/>
              <a:t>juhtimisel</a:t>
            </a:r>
            <a:r>
              <a:rPr lang="fi-FI" dirty="0"/>
              <a:t> on </a:t>
            </a:r>
            <a:r>
              <a:rPr lang="fi-FI" dirty="0" err="1"/>
              <a:t>koolile</a:t>
            </a:r>
            <a:r>
              <a:rPr lang="fi-FI" dirty="0"/>
              <a:t> ja </a:t>
            </a:r>
            <a:r>
              <a:rPr lang="fi-FI" dirty="0" err="1"/>
              <a:t>õpilastele</a:t>
            </a:r>
            <a:r>
              <a:rPr lang="fi-FI" dirty="0"/>
              <a:t> </a:t>
            </a:r>
            <a:r>
              <a:rPr lang="fi-FI" dirty="0" err="1"/>
              <a:t>suurem</a:t>
            </a:r>
            <a:r>
              <a:rPr lang="fi-FI" dirty="0"/>
              <a:t> </a:t>
            </a:r>
            <a:r>
              <a:rPr lang="fi-FI" dirty="0" err="1"/>
              <a:t>mõju</a:t>
            </a:r>
            <a:r>
              <a:rPr lang="fi-FI" dirty="0"/>
              <a:t>, </a:t>
            </a:r>
            <a:r>
              <a:rPr lang="fi-FI" dirty="0" err="1"/>
              <a:t>kui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on </a:t>
            </a:r>
            <a:r>
              <a:rPr lang="fi-FI" dirty="0" err="1"/>
              <a:t>laialdasemalt</a:t>
            </a:r>
            <a:r>
              <a:rPr lang="fi-FI" dirty="0"/>
              <a:t> </a:t>
            </a:r>
            <a:r>
              <a:rPr lang="fi-FI" dirty="0" err="1"/>
              <a:t>jagatud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Jagatud juhtimine kujundab juhtidest ja õpetajatest ühise õpikogukonna, millena toimimine kergendab juhtkonna koormat.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sz="1600" i="1" dirty="0"/>
          </a:p>
          <a:p>
            <a:pPr marL="0" indent="0">
              <a:buNone/>
            </a:pPr>
            <a:r>
              <a:rPr lang="fi-FI" sz="1600" i="1" dirty="0"/>
              <a:t> </a:t>
            </a:r>
            <a:r>
              <a:rPr lang="et-EE" sz="1600" i="1" dirty="0"/>
              <a:t>Allikas: „Koolijuhtimise täiustamine“</a:t>
            </a:r>
            <a:endParaRPr lang="fi-FI" sz="1600" i="1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03957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JAGATUD JUHTIMISE PÕHIMÕTTEID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Juhtimise eesmärk on õppimise õpetamispraktika täiustamine sõltumata rollidest.</a:t>
            </a:r>
          </a:p>
          <a:p>
            <a:r>
              <a:rPr lang="et-EE" dirty="0"/>
              <a:t>Kõik täiendavad ennast pidevalt. Keskkond soosib ja väärtustab seda.</a:t>
            </a:r>
          </a:p>
          <a:p>
            <a:r>
              <a:rPr lang="et-EE" dirty="0"/>
              <a:t>Juhid (igal tasandil) kehastavad käitumist, mida teistelt oodatakse.</a:t>
            </a:r>
          </a:p>
          <a:p>
            <a:r>
              <a:rPr lang="et-EE" dirty="0"/>
              <a:t>Juhtimisrollid ja juhtimistegevused ei tulene formaalsetest ettekirjutustest, vaid tegelikest vajadustest.</a:t>
            </a:r>
          </a:p>
          <a:p>
            <a:r>
              <a:rPr lang="et-EE" dirty="0"/>
              <a:t>Kogu asutus on terviklik õppiv kogukond. </a:t>
            </a:r>
          </a:p>
          <a:p>
            <a:r>
              <a:rPr lang="et-EE" dirty="0"/>
              <a:t>Võimu kasutamine eeldab vastutust ja võimekust. </a:t>
            </a:r>
          </a:p>
          <a:p>
            <a:endParaRPr lang="et-EE" dirty="0"/>
          </a:p>
          <a:p>
            <a:pPr marL="0" indent="0">
              <a:buNone/>
            </a:pPr>
            <a:r>
              <a:rPr lang="fi-FI" sz="1700" i="1" dirty="0"/>
              <a:t> </a:t>
            </a:r>
            <a:r>
              <a:rPr lang="et-EE" sz="1700" i="1" dirty="0"/>
              <a:t>Allikas: „Koolijuhtimise täiustamine“</a:t>
            </a:r>
            <a:endParaRPr lang="fi-FI" sz="1700" i="1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268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1ED41C6-0F5E-46A3-9C77-AB558297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rgbClr val="DE0000"/>
                </a:solidFill>
              </a:rPr>
              <a:t>Partnerkoolide </a:t>
            </a:r>
            <a:br>
              <a:rPr lang="et-EE" b="1" dirty="0">
                <a:solidFill>
                  <a:srgbClr val="DE0000"/>
                </a:solidFill>
              </a:rPr>
            </a:br>
            <a:r>
              <a:rPr lang="et-EE" b="1" dirty="0">
                <a:solidFill>
                  <a:srgbClr val="DE0000"/>
                </a:solidFill>
              </a:rPr>
              <a:t>õpikogukond</a:t>
            </a:r>
          </a:p>
        </p:txBody>
      </p:sp>
      <p:pic>
        <p:nvPicPr>
          <p:cNvPr id="4" name="Sisu kohatäide 3">
            <a:extLst>
              <a:ext uri="{FF2B5EF4-FFF2-40B4-BE49-F238E27FC236}">
                <a16:creationId xmlns:a16="http://schemas.microsoft.com/office/drawing/2014/main" id="{A7B52B06-A060-4332-AD7E-D5961E69D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70" y="1571101"/>
            <a:ext cx="7258689" cy="4839126"/>
          </a:xfrm>
          <a:prstGeom prst="rect">
            <a:avLst/>
          </a:prstGeom>
        </p:spPr>
      </p:pic>
      <p:pic>
        <p:nvPicPr>
          <p:cNvPr id="6" name="Pilt 5">
            <a:extLst>
              <a:ext uri="{FF2B5EF4-FFF2-40B4-BE49-F238E27FC236}">
                <a16:creationId xmlns:a16="http://schemas.microsoft.com/office/drawing/2014/main" id="{E6AB7637-0CE2-4F35-AF8B-28A8D502C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8" y="1773026"/>
            <a:ext cx="2751841" cy="275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0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1ED8984-170B-4C19-8807-8CC5CB6C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C00000"/>
                </a:solidFill>
              </a:rPr>
              <a:t>Osalejate tagasiside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B2B7353-D31A-447F-B1C9-66982002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Tagasiside seminaridel osalenutelt: </a:t>
            </a:r>
          </a:p>
          <a:p>
            <a:r>
              <a:rPr lang="et-EE" dirty="0"/>
              <a:t>taoline kooskäimine on huvitav ja vajalik, </a:t>
            </a:r>
          </a:p>
          <a:p>
            <a:r>
              <a:rPr lang="et-EE" dirty="0"/>
              <a:t>regulaarselt teiste koolidega kontakti hoidmine on kasulik, </a:t>
            </a:r>
          </a:p>
          <a:p>
            <a:r>
              <a:rPr lang="et-EE" dirty="0"/>
              <a:t>saab selgemaks pilt teistes koolides toimuvast </a:t>
            </a:r>
          </a:p>
          <a:p>
            <a:r>
              <a:rPr lang="et-EE" dirty="0"/>
              <a:t>ja selgineb ka arusaam omaenda tugevustest (mis kõik meie koolis tegelikult hästi on!).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73279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35169" y="537738"/>
            <a:ext cx="10515600" cy="59789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sz="4300" dirty="0"/>
              <a:t>LISALUGEMIST</a:t>
            </a:r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r>
              <a:rPr lang="et-EE" sz="2100" dirty="0"/>
              <a:t>JUHTIMISE UUS PARADIGMA:</a:t>
            </a:r>
          </a:p>
          <a:p>
            <a:pPr marL="0" indent="0">
              <a:buNone/>
            </a:pPr>
            <a:r>
              <a:rPr lang="et-EE" sz="2100" dirty="0">
                <a:hlinkClick r:id="rId2"/>
              </a:rPr>
              <a:t>http://</a:t>
            </a:r>
            <a:r>
              <a:rPr lang="et-EE" sz="2100" dirty="0" err="1">
                <a:hlinkClick r:id="rId2"/>
              </a:rPr>
              <a:t>www.cs.tlu.ee</a:t>
            </a:r>
            <a:r>
              <a:rPr lang="et-EE" sz="2100" dirty="0">
                <a:hlinkClick r:id="rId2"/>
              </a:rPr>
              <a:t>/instituut/</a:t>
            </a:r>
            <a:r>
              <a:rPr lang="et-EE" sz="2100" dirty="0" err="1">
                <a:hlinkClick r:id="rId2"/>
              </a:rPr>
              <a:t>oppe_materjalid</a:t>
            </a:r>
            <a:r>
              <a:rPr lang="et-EE" sz="2100" dirty="0">
                <a:hlinkClick r:id="rId2"/>
              </a:rPr>
              <a:t>/magister/2005/</a:t>
            </a:r>
            <a:r>
              <a:rPr lang="et-EE" sz="2100" dirty="0" err="1">
                <a:hlinkClick r:id="rId2"/>
              </a:rPr>
              <a:t>Harri_Roots</a:t>
            </a:r>
            <a:r>
              <a:rPr lang="et-EE" sz="2100" dirty="0">
                <a:hlinkClick r:id="rId2"/>
              </a:rPr>
              <a:t>/</a:t>
            </a:r>
            <a:r>
              <a:rPr lang="et-EE" sz="2100" dirty="0" err="1">
                <a:hlinkClick r:id="rId2"/>
              </a:rPr>
              <a:t>Oppiv_organisatsioon_ja_juhtimise_uus_paradigma_1.pdf</a:t>
            </a:r>
            <a:endParaRPr lang="et-EE" sz="2100" dirty="0"/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r>
              <a:rPr lang="et-EE" sz="2100" dirty="0"/>
              <a:t>ÕPPEASUTUSE </a:t>
            </a:r>
            <a:r>
              <a:rPr lang="et-EE" sz="2100" dirty="0" err="1"/>
              <a:t>SISEHINDAMINE</a:t>
            </a:r>
            <a:r>
              <a:rPr lang="et-EE" sz="2100" dirty="0"/>
              <a:t>:</a:t>
            </a:r>
          </a:p>
          <a:p>
            <a:pPr marL="0" indent="0">
              <a:buNone/>
            </a:pPr>
            <a:r>
              <a:rPr lang="et-EE" sz="2100" dirty="0" err="1">
                <a:hlinkClick r:id="rId3"/>
              </a:rPr>
              <a:t>https</a:t>
            </a:r>
            <a:r>
              <a:rPr lang="et-EE" sz="2100" dirty="0">
                <a:hlinkClick r:id="rId3"/>
              </a:rPr>
              <a:t>://</a:t>
            </a:r>
            <a:r>
              <a:rPr lang="et-EE" sz="2100" dirty="0" err="1">
                <a:hlinkClick r:id="rId3"/>
              </a:rPr>
              <a:t>www.hm.ee</a:t>
            </a:r>
            <a:r>
              <a:rPr lang="et-EE" sz="2100" dirty="0">
                <a:hlinkClick r:id="rId3"/>
              </a:rPr>
              <a:t>/</a:t>
            </a:r>
            <a:r>
              <a:rPr lang="et-EE" sz="2100" dirty="0" err="1">
                <a:hlinkClick r:id="rId3"/>
              </a:rPr>
              <a:t>sites</a:t>
            </a:r>
            <a:r>
              <a:rPr lang="et-EE" sz="2100" dirty="0">
                <a:hlinkClick r:id="rId3"/>
              </a:rPr>
              <a:t>/</a:t>
            </a:r>
            <a:r>
              <a:rPr lang="et-EE" sz="2100" dirty="0" err="1">
                <a:hlinkClick r:id="rId3"/>
              </a:rPr>
              <a:t>default</a:t>
            </a:r>
            <a:r>
              <a:rPr lang="et-EE" sz="2100" dirty="0">
                <a:hlinkClick r:id="rId3"/>
              </a:rPr>
              <a:t>/</a:t>
            </a:r>
            <a:r>
              <a:rPr lang="et-EE" sz="2100" dirty="0" err="1">
                <a:hlinkClick r:id="rId3"/>
              </a:rPr>
              <a:t>files</a:t>
            </a:r>
            <a:r>
              <a:rPr lang="et-EE" sz="2100" dirty="0">
                <a:hlinkClick r:id="rId3"/>
              </a:rPr>
              <a:t>/</a:t>
            </a:r>
            <a:r>
              <a:rPr lang="et-EE" sz="2100" dirty="0" err="1">
                <a:hlinkClick r:id="rId3"/>
              </a:rPr>
              <a:t>oppeasutuste_sisehindamine_ii.pdf</a:t>
            </a:r>
            <a:endParaRPr lang="et-EE" sz="2100" dirty="0"/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r>
              <a:rPr lang="et-EE" sz="2100" dirty="0"/>
              <a:t>KOOLIJUHTIMISE TÄIUSTAMINE:</a:t>
            </a:r>
          </a:p>
          <a:p>
            <a:pPr marL="0" indent="0">
              <a:buNone/>
            </a:pPr>
            <a:r>
              <a:rPr lang="et-EE" sz="2100" dirty="0" err="1">
                <a:hlinkClick r:id="rId4"/>
              </a:rPr>
              <a:t>https</a:t>
            </a:r>
            <a:r>
              <a:rPr lang="et-EE" sz="2100" dirty="0">
                <a:hlinkClick r:id="rId4"/>
              </a:rPr>
              <a:t>://</a:t>
            </a:r>
            <a:r>
              <a:rPr lang="et-EE" sz="2100" dirty="0" err="1">
                <a:hlinkClick r:id="rId4"/>
              </a:rPr>
              <a:t>www.hm.ee</a:t>
            </a:r>
            <a:r>
              <a:rPr lang="et-EE" sz="2100" dirty="0">
                <a:hlinkClick r:id="rId4"/>
              </a:rPr>
              <a:t>/</a:t>
            </a:r>
            <a:r>
              <a:rPr lang="et-EE" sz="2100" dirty="0" err="1">
                <a:hlinkClick r:id="rId4"/>
              </a:rPr>
              <a:t>sites</a:t>
            </a:r>
            <a:r>
              <a:rPr lang="et-EE" sz="2100" dirty="0">
                <a:hlinkClick r:id="rId4"/>
              </a:rPr>
              <a:t>/</a:t>
            </a:r>
            <a:r>
              <a:rPr lang="et-EE" sz="2100" dirty="0" err="1">
                <a:hlinkClick r:id="rId4"/>
              </a:rPr>
              <a:t>default</a:t>
            </a:r>
            <a:r>
              <a:rPr lang="et-EE" sz="2100" dirty="0">
                <a:hlinkClick r:id="rId4"/>
              </a:rPr>
              <a:t>/</a:t>
            </a:r>
            <a:r>
              <a:rPr lang="et-EE" sz="2100" dirty="0" err="1">
                <a:hlinkClick r:id="rId4"/>
              </a:rPr>
              <a:t>files</a:t>
            </a:r>
            <a:r>
              <a:rPr lang="et-EE" sz="2100" dirty="0">
                <a:hlinkClick r:id="rId4"/>
              </a:rPr>
              <a:t>/</a:t>
            </a:r>
            <a:r>
              <a:rPr lang="et-EE" sz="2100" dirty="0" err="1">
                <a:hlinkClick r:id="rId4"/>
              </a:rPr>
              <a:t>koolijuhtimise_taiustamine.pdf</a:t>
            </a:r>
            <a:endParaRPr lang="et-EE" sz="2100" dirty="0"/>
          </a:p>
          <a:p>
            <a:pPr marL="0" indent="0">
              <a:buNone/>
            </a:pPr>
            <a:r>
              <a:rPr lang="et-EE" sz="2100" dirty="0"/>
              <a:t>(Jagatud juhtimise põhimõtted lk 109)</a:t>
            </a:r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r>
              <a:rPr lang="et-EE" sz="2100" dirty="0"/>
              <a:t>ÕPPIMISKESKSE KOOLI LOOMISE KOGEMUSED:</a:t>
            </a:r>
          </a:p>
          <a:p>
            <a:pPr marL="0" indent="0">
              <a:buNone/>
            </a:pPr>
            <a:r>
              <a:rPr lang="et-EE" sz="2100" dirty="0">
                <a:hlinkClick r:id="rId5"/>
              </a:rPr>
              <a:t>http://</a:t>
            </a:r>
            <a:r>
              <a:rPr lang="et-EE" sz="2100" dirty="0" err="1">
                <a:hlinkClick r:id="rId5"/>
              </a:rPr>
              <a:t>oeiax4.nw.eenet.ee</a:t>
            </a:r>
            <a:r>
              <a:rPr lang="et-EE" sz="2100" dirty="0">
                <a:hlinkClick r:id="rId5"/>
              </a:rPr>
              <a:t>/vana/</a:t>
            </a:r>
            <a:r>
              <a:rPr lang="et-EE" sz="2100" dirty="0" err="1">
                <a:hlinkClick r:id="rId5"/>
              </a:rPr>
              <a:t>esso3</a:t>
            </a:r>
            <a:r>
              <a:rPr lang="et-EE" sz="2100" dirty="0">
                <a:hlinkClick r:id="rId5"/>
              </a:rPr>
              <a:t>/4/</a:t>
            </a:r>
            <a:r>
              <a:rPr lang="et-EE" sz="2100" dirty="0" err="1">
                <a:hlinkClick r:id="rId5"/>
              </a:rPr>
              <a:t>olavi_otepalu.htm</a:t>
            </a:r>
            <a:endParaRPr lang="et-EE" sz="2100" dirty="0"/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r>
              <a:rPr lang="et-EE" sz="2100" dirty="0"/>
              <a:t>EESTI HARIDUSDISKURSUSE ANALÜÜS:</a:t>
            </a:r>
          </a:p>
          <a:p>
            <a:pPr marL="0" indent="0">
              <a:buNone/>
            </a:pPr>
            <a:r>
              <a:rPr lang="et-EE" sz="2100" dirty="0">
                <a:hlinkClick r:id="rId6"/>
              </a:rPr>
              <a:t>http://</a:t>
            </a:r>
            <a:r>
              <a:rPr lang="et-EE" sz="2100" dirty="0" err="1">
                <a:hlinkClick r:id="rId6"/>
              </a:rPr>
              <a:t>www.etera.ee</a:t>
            </a:r>
            <a:r>
              <a:rPr lang="et-EE" sz="2100" dirty="0">
                <a:hlinkClick r:id="rId6"/>
              </a:rPr>
              <a:t>/</a:t>
            </a:r>
            <a:r>
              <a:rPr lang="et-EE" sz="2100" dirty="0" err="1">
                <a:hlinkClick r:id="rId6"/>
              </a:rPr>
              <a:t>zoom</a:t>
            </a:r>
            <a:r>
              <a:rPr lang="et-EE" sz="2100" dirty="0">
                <a:hlinkClick r:id="rId6"/>
              </a:rPr>
              <a:t>/18/</a:t>
            </a:r>
            <a:r>
              <a:rPr lang="et-EE" sz="2100" dirty="0" err="1">
                <a:hlinkClick r:id="rId6"/>
              </a:rPr>
              <a:t>view?page</a:t>
            </a:r>
            <a:r>
              <a:rPr lang="et-EE" sz="2100" dirty="0">
                <a:hlinkClick r:id="rId6"/>
              </a:rPr>
              <a:t>=</a:t>
            </a:r>
            <a:r>
              <a:rPr lang="et-EE" sz="2100" dirty="0" err="1">
                <a:hlinkClick r:id="rId6"/>
              </a:rPr>
              <a:t>3&amp;p</a:t>
            </a:r>
            <a:r>
              <a:rPr lang="et-EE" sz="2100" dirty="0">
                <a:hlinkClick r:id="rId6"/>
              </a:rPr>
              <a:t>=</a:t>
            </a:r>
            <a:r>
              <a:rPr lang="et-EE" sz="2100" dirty="0" err="1">
                <a:hlinkClick r:id="rId6"/>
              </a:rPr>
              <a:t>separate&amp;view</a:t>
            </a:r>
            <a:r>
              <a:rPr lang="et-EE" sz="2100" dirty="0">
                <a:hlinkClick r:id="rId6"/>
              </a:rPr>
              <a:t>=0,0,2067,2834</a:t>
            </a:r>
            <a:endParaRPr lang="et-EE" sz="2100" dirty="0"/>
          </a:p>
          <a:p>
            <a:pPr marL="0" indent="0">
              <a:buNone/>
            </a:pPr>
            <a:endParaRPr lang="et-EE" sz="2100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125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FE818D1-65A9-463F-999D-9AA22DCAA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078" y="600140"/>
            <a:ext cx="10515600" cy="4351338"/>
          </a:xfrm>
        </p:spPr>
        <p:txBody>
          <a:bodyPr/>
          <a:lstStyle/>
          <a:p>
            <a:pPr marL="0" indent="0">
              <a:lnSpc>
                <a:spcPts val="3800"/>
              </a:lnSpc>
              <a:buNone/>
            </a:pPr>
            <a:endParaRPr lang="et-EE" dirty="0"/>
          </a:p>
          <a:p>
            <a:pPr lvl="0">
              <a:lnSpc>
                <a:spcPts val="3800"/>
              </a:lnSpc>
            </a:pPr>
            <a:r>
              <a:rPr lang="et-EE" i="1" dirty="0" err="1"/>
              <a:t>mõkistama</a:t>
            </a:r>
            <a:r>
              <a:rPr lang="et-EE" dirty="0"/>
              <a:t> („kellegi või millegi, nt kooli/klassi/õpetaja õpikäsitust muutma“, </a:t>
            </a:r>
          </a:p>
          <a:p>
            <a:pPr marL="0" lvl="0" indent="0">
              <a:lnSpc>
                <a:spcPts val="3800"/>
              </a:lnSpc>
              <a:buNone/>
            </a:pPr>
            <a:r>
              <a:rPr lang="et-EE" dirty="0"/>
              <a:t>nt </a:t>
            </a:r>
            <a:r>
              <a:rPr lang="et-EE" i="1" dirty="0"/>
              <a:t>Haridusminister ütles, et meil tuleb oma koolid 2020. aastaks ära </a:t>
            </a:r>
            <a:r>
              <a:rPr lang="et-EE" i="1" dirty="0" err="1"/>
              <a:t>mõkistada</a:t>
            </a:r>
            <a:r>
              <a:rPr lang="et-EE" dirty="0"/>
              <a:t>); </a:t>
            </a:r>
          </a:p>
          <a:p>
            <a:pPr marL="0" lvl="0" indent="0">
              <a:lnSpc>
                <a:spcPts val="3800"/>
              </a:lnSpc>
              <a:buNone/>
            </a:pPr>
            <a:endParaRPr lang="et-EE" dirty="0"/>
          </a:p>
          <a:p>
            <a:pPr lvl="0">
              <a:lnSpc>
                <a:spcPts val="3800"/>
              </a:lnSpc>
            </a:pPr>
            <a:r>
              <a:rPr lang="et-EE" i="1" dirty="0" err="1"/>
              <a:t>mõkistatud</a:t>
            </a:r>
            <a:r>
              <a:rPr lang="et-EE" i="1" dirty="0"/>
              <a:t> </a:t>
            </a:r>
            <a:r>
              <a:rPr lang="et-EE" dirty="0"/>
              <a:t>(nt </a:t>
            </a:r>
            <a:r>
              <a:rPr lang="et-EE" i="1" dirty="0"/>
              <a:t>Direktori arvates on meie kooli õpetajad </a:t>
            </a:r>
            <a:r>
              <a:rPr lang="et-EE" i="1" dirty="0" err="1"/>
              <a:t>mõkistatud</a:t>
            </a:r>
            <a:r>
              <a:rPr lang="et-EE" dirty="0"/>
              <a:t>).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406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E61105B-9DFC-4513-A603-7B0D59390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181"/>
            <a:ext cx="10515600" cy="56207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i="1" dirty="0"/>
              <a:t>MUUTUNUD </a:t>
            </a:r>
            <a:r>
              <a:rPr lang="et-EE" dirty="0"/>
              <a:t>või</a:t>
            </a:r>
            <a:r>
              <a:rPr lang="et-EE" i="1" dirty="0"/>
              <a:t> MUUTUV?</a:t>
            </a:r>
          </a:p>
          <a:p>
            <a:endParaRPr lang="et-EE" i="1" dirty="0"/>
          </a:p>
          <a:p>
            <a:r>
              <a:rPr lang="et-EE" i="1" dirty="0"/>
              <a:t>Muutunud õpikäsitus</a:t>
            </a:r>
            <a:r>
              <a:rPr lang="et-EE" dirty="0"/>
              <a:t> </a:t>
            </a:r>
          </a:p>
          <a:p>
            <a:pPr marL="0" lvl="0" indent="0">
              <a:buNone/>
            </a:pPr>
            <a:endParaRPr lang="et-EE" dirty="0"/>
          </a:p>
          <a:p>
            <a:pPr marL="0" lvl="0" indent="0">
              <a:buNone/>
            </a:pPr>
            <a:r>
              <a:rPr lang="et-EE" dirty="0"/>
              <a:t>Haridusvaldkonnas toimub praegu suur pööre, mille käigus riiklikul tasemel kutsutakse valdkonnas tegutsevaid inimesi mõttelaadi muutusele.</a:t>
            </a:r>
          </a:p>
          <a:p>
            <a:pPr marL="0" indent="0">
              <a:buNone/>
            </a:pPr>
            <a:r>
              <a:rPr lang="et-EE" dirty="0"/>
              <a:t> </a:t>
            </a:r>
          </a:p>
          <a:p>
            <a:pPr marL="0" lvl="0" indent="0">
              <a:buNone/>
            </a:pPr>
            <a:r>
              <a:rPr lang="et-EE" i="1" dirty="0"/>
              <a:t>Muutunud</a:t>
            </a:r>
            <a:r>
              <a:rPr lang="et-EE" dirty="0"/>
              <a:t> viitab seejuures tähendusele, et mingi muutus on juba toimunud,  õpikäsituse muutumisega tuleb asjaosalistel end kurssi viia ja end sellele vastavalt kohandada.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81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97E0B42-236A-4394-BCCB-CEEB74BA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MUUTUNUD </a:t>
            </a:r>
            <a:r>
              <a:rPr lang="et-EE" i="1" dirty="0"/>
              <a:t>või</a:t>
            </a:r>
            <a:r>
              <a:rPr lang="et-EE" dirty="0"/>
              <a:t> MUUTUV?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13842CD-6527-4211-AF40-06EDC6713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i="1" dirty="0"/>
              <a:t>Muutuv õpikäsitus </a:t>
            </a:r>
            <a:endParaRPr lang="et-EE" dirty="0"/>
          </a:p>
          <a:p>
            <a:pPr marL="0" lvl="0" indent="0">
              <a:buNone/>
            </a:pPr>
            <a:endParaRPr lang="et-EE" i="1" dirty="0"/>
          </a:p>
          <a:p>
            <a:pPr marL="0" lvl="0" indent="0">
              <a:buNone/>
            </a:pPr>
            <a:r>
              <a:rPr lang="et-EE" i="1" dirty="0"/>
              <a:t>Muutuv</a:t>
            </a:r>
            <a:r>
              <a:rPr lang="et-EE" dirty="0"/>
              <a:t> viitab, et muutus alles toimub. Õpikäsituse muutumises on haridusvaldkonnas tegutsejatel võimalik osaleda, muutumist oma tegudega kujundada.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7776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5277B0A-6667-4D31-A99B-387F9678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Miks on see </a:t>
            </a:r>
            <a:r>
              <a:rPr lang="et-EE" b="1" dirty="0"/>
              <a:t>uus</a:t>
            </a:r>
            <a:r>
              <a:rPr lang="et-EE" dirty="0"/>
              <a:t> õpikäsitus?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86335A7-45FD-447F-B230-C3FDB520B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6309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t-EE" dirty="0"/>
              <a:t>sest keegi pole teatud õpetamisviisidest (rühmatöö,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projektõpe, avastusõpe jm) varem kuulnud?</a:t>
            </a:r>
          </a:p>
          <a:p>
            <a:pPr marL="0" indent="0">
              <a:lnSpc>
                <a:spcPct val="150000"/>
              </a:lnSpc>
              <a:buNone/>
            </a:pPr>
            <a:endParaRPr lang="et-EE" dirty="0"/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sest need õpetamisviisid muutuvad valdavaks?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347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3B0AFFB-FBE3-4CB8-9E5B-4DB58726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MÕK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446D732-D423-446B-8C88-C28C54A3C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09635" cy="46223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t-EE" dirty="0"/>
              <a:t>Väga lai tähendusväli.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Peab hõlmama nii tuttava kui ka uue sisu,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Tähistama korraga nii kindlaid tegevusi kui ka nendest arusaamise viise,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tähistama nii üksiknähtusi kui ka suuri paradigmaatilisi muutusi.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/>
              <a:t>Vastandumine  („mittetraditsiooniline õpikäsitus“, „tänapäevane edasiarendus isaisade koolile“) 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0311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0516D3-3A4A-47F7-9B21-67BABA3D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Vastandus „vanaga“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04ED657-3DC2-40BB-9784-6F78DF95F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031"/>
            <a:ext cx="10515600" cy="4055932"/>
          </a:xfrm>
        </p:spPr>
        <p:txBody>
          <a:bodyPr/>
          <a:lstStyle/>
          <a:p>
            <a:endParaRPr lang="et-EE" dirty="0"/>
          </a:p>
          <a:p>
            <a:pPr marL="0" indent="0" algn="ctr">
              <a:lnSpc>
                <a:spcPts val="3800"/>
              </a:lnSpc>
              <a:buNone/>
            </a:pPr>
            <a:r>
              <a:rPr lang="et-EE" i="1" dirty="0"/>
              <a:t>uus õpikäsitus</a:t>
            </a:r>
            <a:r>
              <a:rPr lang="et-EE" dirty="0"/>
              <a:t>  ja </a:t>
            </a:r>
            <a:r>
              <a:rPr lang="et-EE" i="1" dirty="0"/>
              <a:t>muutuv/muutunud õpikäsitus</a:t>
            </a:r>
            <a:r>
              <a:rPr lang="et-EE" dirty="0"/>
              <a:t> </a:t>
            </a:r>
          </a:p>
          <a:p>
            <a:pPr marL="0" indent="0" algn="ctr">
              <a:lnSpc>
                <a:spcPts val="3800"/>
              </a:lnSpc>
              <a:buNone/>
            </a:pPr>
            <a:endParaRPr lang="et-EE" dirty="0"/>
          </a:p>
          <a:p>
            <a:pPr marL="0" indent="0" algn="ctr">
              <a:lnSpc>
                <a:spcPts val="3800"/>
              </a:lnSpc>
              <a:buNone/>
            </a:pPr>
            <a:r>
              <a:rPr lang="et-EE" dirty="0"/>
              <a:t>VS</a:t>
            </a:r>
          </a:p>
          <a:p>
            <a:pPr marL="0" indent="0" algn="ctr">
              <a:lnSpc>
                <a:spcPts val="3800"/>
              </a:lnSpc>
              <a:buNone/>
            </a:pPr>
            <a:endParaRPr lang="et-EE" dirty="0"/>
          </a:p>
          <a:p>
            <a:pPr marL="0" indent="0" algn="ctr">
              <a:lnSpc>
                <a:spcPts val="3800"/>
              </a:lnSpc>
              <a:buNone/>
            </a:pPr>
            <a:r>
              <a:rPr lang="et-EE" i="1" dirty="0"/>
              <a:t>traditsiooniline õpikäsitus</a:t>
            </a: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981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CABC460-B8B7-4925-9D8F-AFDE97C68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918" y="1165748"/>
            <a:ext cx="8975103" cy="507479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ts val="4200"/>
              </a:lnSpc>
              <a:buNone/>
            </a:pPr>
            <a:endParaRPr lang="et-EE" dirty="0"/>
          </a:p>
          <a:p>
            <a:pPr marL="0" indent="0">
              <a:lnSpc>
                <a:spcPts val="4200"/>
              </a:lnSpc>
              <a:buNone/>
            </a:pPr>
            <a:r>
              <a:rPr lang="et-EE" dirty="0"/>
              <a:t>„Hommikul ärkab õpetaja Mari vara, et õigeks ajaks kooli jõuda ja materjalid veel kord üle vaadata. Kott </a:t>
            </a:r>
            <a:r>
              <a:rPr lang="et-EE" dirty="0" err="1"/>
              <a:t>kojutassitud</a:t>
            </a:r>
            <a:r>
              <a:rPr lang="et-EE" dirty="0"/>
              <a:t> vihikutega on päris raske, need on vaja nüüd kooli tagasi viia – oi kus õpilased saavad alles materjali ümber kirjutada! Kui teed valesti, siis tuleb teha uuesti! /…/ Õpetaja Mari esindab traditsioonilist õpikäsitust.“</a:t>
            </a:r>
          </a:p>
          <a:p>
            <a:pPr marL="0" indent="0">
              <a:lnSpc>
                <a:spcPts val="4200"/>
              </a:lnSpc>
              <a:buNone/>
            </a:pPr>
            <a:endParaRPr lang="et-EE" dirty="0"/>
          </a:p>
          <a:p>
            <a:pPr marL="0" indent="0" algn="r">
              <a:buNone/>
            </a:pPr>
            <a:r>
              <a:rPr lang="et-EE" i="1" dirty="0"/>
              <a:t>Õpetajate Leht, 9. sept 2016</a:t>
            </a:r>
          </a:p>
        </p:txBody>
      </p:sp>
    </p:spTree>
    <p:extLst>
      <p:ext uri="{BB962C8B-B14F-4D97-AF65-F5344CB8AC3E}">
        <p14:creationId xmlns:p14="http://schemas.microsoft.com/office/powerpoint/2010/main" val="100476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1184</Words>
  <Application>Microsoft Office PowerPoint</Application>
  <PresentationFormat>Laiekraan</PresentationFormat>
  <Paragraphs>163</Paragraphs>
  <Slides>24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Office'i kujundus</vt:lpstr>
      <vt:lpstr>MÕK – mis ja milleks?</vt:lpstr>
      <vt:lpstr>MÕK?</vt:lpstr>
      <vt:lpstr>PowerPointi esitlus</vt:lpstr>
      <vt:lpstr>PowerPointi esitlus</vt:lpstr>
      <vt:lpstr>MUUTUNUD või MUUTUV?</vt:lpstr>
      <vt:lpstr>Miks on see uus õpikäsitus?</vt:lpstr>
      <vt:lpstr>MÕK </vt:lpstr>
      <vt:lpstr>Vastandus „vanaga“</vt:lpstr>
      <vt:lpstr>PowerPointi esitlus</vt:lpstr>
      <vt:lpstr>Õnnelik õpetaja ja õnnelik õpilane</vt:lpstr>
      <vt:lpstr>PowerPointi esitlus</vt:lpstr>
      <vt:lpstr>PowerPointi esitlus</vt:lpstr>
      <vt:lpstr>PowerPointi esitlus</vt:lpstr>
      <vt:lpstr>PowerPointi esitlus</vt:lpstr>
      <vt:lpstr>PowerPointi esitlus</vt:lpstr>
      <vt:lpstr>MÕK ja KOOLIKULTUUR</vt:lpstr>
      <vt:lpstr>JUHIKESKSUS</vt:lpstr>
      <vt:lpstr>JUHIKESKSUS</vt:lpstr>
      <vt:lpstr>KOOLIJUHTIMINE =&gt; ÕPILASTE SUHTUMINE</vt:lpstr>
      <vt:lpstr>JAGATUD JUHTIMINE</vt:lpstr>
      <vt:lpstr>JAGATUD JUHTIMISE PÕHIMÕTTEID</vt:lpstr>
      <vt:lpstr>Partnerkoolide  õpikogukond</vt:lpstr>
      <vt:lpstr>Osalejate tagasiside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Milline on kaasaegne gümnaasium?</dc:title>
  <dc:creator>Priit Kruus</dc:creator>
  <cp:lastModifiedBy>Priit Kruus</cp:lastModifiedBy>
  <cp:revision>19</cp:revision>
  <dcterms:created xsi:type="dcterms:W3CDTF">2016-10-22T17:54:01Z</dcterms:created>
  <dcterms:modified xsi:type="dcterms:W3CDTF">2018-01-02T19:33:06Z</dcterms:modified>
</cp:coreProperties>
</file>