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42"/>
  </p:notesMasterIdLst>
  <p:handoutMasterIdLst>
    <p:handoutMasterId r:id="rId43"/>
  </p:handoutMasterIdLst>
  <p:sldIdLst>
    <p:sldId id="256" r:id="rId2"/>
    <p:sldId id="551" r:id="rId3"/>
    <p:sldId id="598" r:id="rId4"/>
    <p:sldId id="556" r:id="rId5"/>
    <p:sldId id="573" r:id="rId6"/>
    <p:sldId id="552" r:id="rId7"/>
    <p:sldId id="525" r:id="rId8"/>
    <p:sldId id="565" r:id="rId9"/>
    <p:sldId id="541" r:id="rId10"/>
    <p:sldId id="571" r:id="rId11"/>
    <p:sldId id="258" r:id="rId12"/>
    <p:sldId id="561" r:id="rId13"/>
    <p:sldId id="605" r:id="rId14"/>
    <p:sldId id="604" r:id="rId15"/>
    <p:sldId id="274" r:id="rId16"/>
    <p:sldId id="271" r:id="rId17"/>
    <p:sldId id="540" r:id="rId18"/>
    <p:sldId id="607" r:id="rId19"/>
    <p:sldId id="616" r:id="rId20"/>
    <p:sldId id="574" r:id="rId21"/>
    <p:sldId id="472" r:id="rId22"/>
    <p:sldId id="568" r:id="rId23"/>
    <p:sldId id="473" r:id="rId24"/>
    <p:sldId id="474" r:id="rId25"/>
    <p:sldId id="599" r:id="rId26"/>
    <p:sldId id="570" r:id="rId27"/>
    <p:sldId id="575" r:id="rId28"/>
    <p:sldId id="566" r:id="rId29"/>
    <p:sldId id="569" r:id="rId30"/>
    <p:sldId id="609" r:id="rId31"/>
    <p:sldId id="608" r:id="rId32"/>
    <p:sldId id="601" r:id="rId33"/>
    <p:sldId id="567" r:id="rId34"/>
    <p:sldId id="603" r:id="rId35"/>
    <p:sldId id="277" r:id="rId36"/>
    <p:sldId id="611" r:id="rId37"/>
    <p:sldId id="276" r:id="rId38"/>
    <p:sldId id="613" r:id="rId39"/>
    <p:sldId id="614" r:id="rId40"/>
    <p:sldId id="499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CC33"/>
    <a:srgbClr val="66FF33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577" autoAdjust="0"/>
    <p:restoredTop sz="94627" autoAdjust="0"/>
  </p:normalViewPr>
  <p:slideViewPr>
    <p:cSldViewPr>
      <p:cViewPr varScale="1">
        <p:scale>
          <a:sx n="53" d="100"/>
          <a:sy n="53" d="100"/>
        </p:scale>
        <p:origin x="1354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24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Lucida Sans Unicode" pitchFamily="34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Lucida Sans Unicode" pitchFamily="34" charset="0"/>
              </a:defRPr>
            </a:lvl1pPr>
          </a:lstStyle>
          <a:p>
            <a:pPr>
              <a:defRPr/>
            </a:pPr>
            <a:fld id="{3226034B-240E-4A83-89A7-83412509727E}" type="datetimeFigureOut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latin typeface="Lucida Sans Unicode" pitchFamily="34" charset="0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latin typeface="Lucida Sans Unicode" pitchFamily="34" charset="0"/>
              </a:defRPr>
            </a:lvl1pPr>
          </a:lstStyle>
          <a:p>
            <a:pPr>
              <a:defRPr/>
            </a:pPr>
            <a:fld id="{BA03BD11-0A2E-4AFD-9675-32D4B0D6681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26785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16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Unicode MS" pitchFamily="34" charset="-128"/>
              </a:defRPr>
            </a:lvl1pPr>
          </a:lstStyle>
          <a:p>
            <a:pPr>
              <a:defRPr/>
            </a:pPr>
            <a:fld id="{5F3677D6-1DFB-4572-8E88-14EF7F526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310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 Unicode MS" pitchFamily="34" charset="-12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E292F5-2915-4A21-87CC-FFF46A11ED5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767898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567210-C203-45E9-BC81-5518E615114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15234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527EF10-EC4B-42C3-B5D1-A4A910543A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_orange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188" y="5865813"/>
            <a:ext cx="13652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>
                <a:solidFill>
                  <a:srgbClr val="FF6600"/>
                </a:solidFill>
                <a:latin typeface="InterstateTwoLT" pitchFamily="2" charset="0"/>
              </a:defRPr>
            </a:lvl1pPr>
          </a:lstStyle>
          <a:p>
            <a:r>
              <a:rPr lang="et-EE"/>
              <a:t>Click to edit Master title style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2"/>
                </a:solidFill>
                <a:latin typeface="InterstateTwoLT" pitchFamily="2" charset="0"/>
              </a:defRPr>
            </a:lvl1pPr>
          </a:lstStyle>
          <a:p>
            <a:r>
              <a:rPr lang="et-EE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solidFill>
                  <a:schemeClr val="bg2"/>
                </a:solidFill>
                <a:latin typeface="InterstateTwoLT" pitchFamily="2" charset="0"/>
              </a:defRPr>
            </a:lvl1pPr>
          </a:lstStyle>
          <a:p>
            <a:pPr>
              <a:defRPr/>
            </a:pPr>
            <a:r>
              <a:rPr lang="et-EE"/>
              <a:t>15.04.2010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643438" y="6237288"/>
            <a:ext cx="2895600" cy="476250"/>
          </a:xfrm>
        </p:spPr>
        <p:txBody>
          <a:bodyPr/>
          <a:lstStyle>
            <a:lvl1pPr algn="r">
              <a:defRPr sz="1000">
                <a:solidFill>
                  <a:schemeClr val="bg2"/>
                </a:solidFill>
                <a:latin typeface="InterstateTwoLT" pitchFamily="2" charset="0"/>
              </a:defRPr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D46A1-1A10-4C78-A4CF-6627DDFF99C4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AD50F-2F5A-4C1B-B488-1A7AE8483A94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F91A-B5E4-4C40-AC27-08FE15A8DC2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70FEC-2B4C-46B5-830C-601D7F51F228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ECA3E-EA53-422D-8264-BBFF9AA274E2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8D381-CEEE-4E9E-A678-A2971B7763BB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7BDA0-3414-4B14-AFE1-FC2533D9EA31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8123D-DBA2-4E87-B197-03D1FD5FDA55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C7F16-F97C-4ECB-9611-96189D11E9E5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387D-3E49-4481-A782-D30286B65995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A93BF-EC30-492C-A570-24820885705A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063CE-B5E6-4AF8-A991-ABA92F64095C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8F0FC-BCEE-4F09-AA44-AB6319A25ADB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B87F25-BF0B-42D0-8C85-CE95C4FB4F68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E6A4218-F67F-428E-B6E5-4FC8B283002B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AED3FF">
            <a:alpha val="2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2BE6C72-7C46-C443-BB2C-6EF7F7C0B9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21983" y="1288390"/>
            <a:ext cx="4500034" cy="214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B05DDB-14D0-4238-A140-0F3D4AE0DC94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05FB5-969E-4423-91D4-FFBD51D3413C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F50D7-F2A5-443B-BD0F-D739D05090D6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2BE757-C9F0-48BE-9861-8AE86D6E8327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CD763-FB74-4F3C-9BC2-E0F88FE0C3AD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85F97-640B-4D9D-ADE3-803304D1488D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C1D44-5423-4238-880F-8132B2731798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6AA79-6959-4116-8D67-AE32427099FB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75CA4-F90A-4692-B8BB-636A03384FAE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8EBA6D-1B63-4FB1-A711-9CC133F5DB32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06FDC-D53C-445E-A426-562FD0F9F893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EB200-9562-4D0A-B3A8-51DF43DEB2B9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B6532-B66B-4F54-9707-49B8F68AAB88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45F44-9923-4733-A0CF-19DD5DC358E0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05BF4-9288-4960-AE18-944A30A31A16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88580-81A3-4FC0-94D1-E1A3AED69278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t-EE"/>
              <a:t>Click to edit Master text styles</a:t>
            </a:r>
          </a:p>
          <a:p>
            <a:pPr lvl="1"/>
            <a:r>
              <a:rPr lang="et-EE"/>
              <a:t>Second level</a:t>
            </a:r>
          </a:p>
          <a:p>
            <a:pPr lvl="2"/>
            <a:r>
              <a:rPr lang="et-EE"/>
              <a:t>Third level</a:t>
            </a:r>
          </a:p>
          <a:p>
            <a:pPr lvl="3"/>
            <a:r>
              <a:rPr lang="et-EE"/>
              <a:t>Fourth level</a:t>
            </a:r>
          </a:p>
          <a:p>
            <a:pPr lvl="4"/>
            <a:r>
              <a:rPr lang="et-EE"/>
              <a:t>Fifth level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AF104EA4-DB81-4797-AFA6-96761E05F5B0}" type="datetime1">
              <a:rPr lang="et-EE"/>
              <a:pPr>
                <a:defRPr/>
              </a:pPr>
              <a:t>25.01.2024</a:t>
            </a:fld>
            <a:endParaRPr lang="et-EE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et-EE"/>
              <a:t>EESTI LASTE JA NOORTE DIABEEDI ÜHING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F73C5FE-485D-4DB3-A05D-C251204FAC51}" type="slidenum">
              <a:rPr lang="et-EE"/>
              <a:pPr>
                <a:defRPr/>
              </a:pPr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89" r:id="rId2"/>
    <p:sldLayoutId id="2147483888" r:id="rId3"/>
    <p:sldLayoutId id="2147483887" r:id="rId4"/>
    <p:sldLayoutId id="2147483886" r:id="rId5"/>
    <p:sldLayoutId id="2147483885" r:id="rId6"/>
    <p:sldLayoutId id="2147483884" r:id="rId7"/>
    <p:sldLayoutId id="2147483883" r:id="rId8"/>
    <p:sldLayoutId id="2147483882" r:id="rId9"/>
    <p:sldLayoutId id="2147483881" r:id="rId10"/>
    <p:sldLayoutId id="2147483880" r:id="rId11"/>
    <p:sldLayoutId id="2147483879" r:id="rId12"/>
    <p:sldLayoutId id="2147483878" r:id="rId13"/>
    <p:sldLayoutId id="2147483877" r:id="rId14"/>
    <p:sldLayoutId id="2147483876" r:id="rId15"/>
    <p:sldLayoutId id="2147483890" r:id="rId16"/>
    <p:sldLayoutId id="2147483892" r:id="rId17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BJN7DH83HA" TargetMode="External"/><Relationship Id="rId2" Type="http://schemas.openxmlformats.org/officeDocument/2006/relationships/hyperlink" Target="https://www.youtube.com/watch?v=_OOWhuC_9Lw&amp;t=4s" TargetMode="Externa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tiff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s://youtu.be/_OmB4hnrc28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iabeedikool.ee/teenused/lasteaed_ja_kool/?portfolioCats=49,45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FC91A-F204-6947-86C8-032E7190D4E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40777" y="3160835"/>
            <a:ext cx="7473461" cy="1790700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EE" sz="3000" b="1" dirty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1. </a:t>
            </a:r>
            <a:r>
              <a:rPr lang="en-GB" sz="3000" b="1" dirty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</a:t>
            </a:r>
            <a:r>
              <a:rPr lang="en-EE" sz="3000" b="1" dirty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üüpi </a:t>
            </a:r>
            <a:r>
              <a:rPr lang="en-EE" sz="3000" b="1" dirty="0" smtClean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diabeedist</a:t>
            </a:r>
            <a:endParaRPr lang="en-EE" sz="3000" b="1" dirty="0">
              <a:solidFill>
                <a:srgbClr val="578AD6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58B4D6-7CAE-B347-A797-FFB3BAA5940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48507" y="5206191"/>
            <a:ext cx="6858000" cy="542833"/>
          </a:xfrm>
        </p:spPr>
        <p:txBody>
          <a:bodyPr/>
          <a:lstStyle/>
          <a:p>
            <a:pPr marL="0" indent="0" algn="ctr">
              <a:buNone/>
            </a:pPr>
            <a:r>
              <a:rPr lang="en-EE" dirty="0" smtClean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</a:t>
            </a:r>
            <a:r>
              <a:rPr lang="en-US" dirty="0" err="1" smtClean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Sirje</a:t>
            </a:r>
            <a:r>
              <a:rPr lang="en-US" dirty="0" smtClean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n-US" dirty="0" err="1" smtClean="0">
                <a:solidFill>
                  <a:srgbClr val="578AD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Multram</a:t>
            </a:r>
            <a:endParaRPr lang="en-EE" dirty="0"/>
          </a:p>
        </p:txBody>
      </p:sp>
    </p:spTree>
    <p:extLst>
      <p:ext uri="{BB962C8B-B14F-4D97-AF65-F5344CB8AC3E}">
        <p14:creationId xmlns:p14="http://schemas.microsoft.com/office/powerpoint/2010/main" val="2540401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rgbClr val="0070C0"/>
                </a:solidFill>
              </a:rPr>
              <a:t>Miks</a:t>
            </a:r>
            <a:r>
              <a:rPr lang="et-EE" b="1" dirty="0">
                <a:solidFill>
                  <a:srgbClr val="FF6600"/>
                </a:solidFill>
              </a:rPr>
              <a:t> </a:t>
            </a:r>
            <a:r>
              <a:rPr lang="et-EE" b="1" dirty="0">
                <a:solidFill>
                  <a:srgbClr val="0070C0"/>
                </a:solidFill>
              </a:rPr>
              <a:t>me</a:t>
            </a:r>
            <a:r>
              <a:rPr lang="et-EE" b="1" dirty="0">
                <a:solidFill>
                  <a:srgbClr val="FF6600"/>
                </a:solidFill>
              </a:rPr>
              <a:t> </a:t>
            </a:r>
            <a:r>
              <a:rPr lang="et-EE" b="1" dirty="0">
                <a:solidFill>
                  <a:srgbClr val="0070C0"/>
                </a:solidFill>
              </a:rPr>
              <a:t>diabeedist</a:t>
            </a:r>
            <a:r>
              <a:rPr lang="et-EE" b="1" dirty="0">
                <a:solidFill>
                  <a:srgbClr val="FF6600"/>
                </a:solidFill>
              </a:rPr>
              <a:t> </a:t>
            </a:r>
            <a:r>
              <a:rPr lang="et-EE" b="1" dirty="0">
                <a:solidFill>
                  <a:srgbClr val="0070C0"/>
                </a:solidFill>
              </a:rPr>
              <a:t>räägime?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3960440" cy="5077544"/>
          </a:xfrm>
        </p:spPr>
        <p:txBody>
          <a:bodyPr>
            <a:normAutofit lnSpcReduction="10000"/>
          </a:bodyPr>
          <a:lstStyle/>
          <a:p>
            <a:r>
              <a:rPr lang="et-EE" sz="2000" dirty="0">
                <a:solidFill>
                  <a:srgbClr val="0070C0"/>
                </a:solidFill>
              </a:rPr>
              <a:t>Eestis põeb 1.tüüpi diabeeti üle 900 lapse ja noore, kes on  19.a k.a. st pea igas haridusasutuses keegi, mõnes mitu last</a:t>
            </a:r>
          </a:p>
          <a:p>
            <a:pPr>
              <a:buNone/>
            </a:pPr>
            <a:r>
              <a:rPr lang="et-EE" sz="2000" dirty="0">
                <a:solidFill>
                  <a:schemeClr val="bg2"/>
                </a:solidFill>
              </a:rPr>
              <a:t>Aktuaalsus: </a:t>
            </a:r>
          </a:p>
          <a:p>
            <a:r>
              <a:rPr lang="et-EE" sz="2000" dirty="0">
                <a:solidFill>
                  <a:schemeClr val="bg2"/>
                </a:solidFill>
              </a:rPr>
              <a:t>Haigestumine õrnas lapseeas, sh vanuses 0-5 </a:t>
            </a:r>
          </a:p>
          <a:p>
            <a:r>
              <a:rPr lang="et-EE" sz="2000" dirty="0">
                <a:solidFill>
                  <a:schemeClr val="bg2"/>
                </a:solidFill>
              </a:rPr>
              <a:t>Tänapäevased ootused ravitulemustele: diabeeti põdeva inimese eluiga = tavalise inimese keskmine eluiga -&gt; vajalik 24/7 ravitoimingud, eelduseks teadmised ja tehnoloogiline abi</a:t>
            </a: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68960"/>
              </p:ext>
            </p:extLst>
          </p:nvPr>
        </p:nvGraphicFramePr>
        <p:xfrm>
          <a:off x="4644008" y="1484784"/>
          <a:ext cx="3984106" cy="3132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31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2979">
                <a:tc gridSpan="2">
                  <a:txBody>
                    <a:bodyPr/>
                    <a:lstStyle/>
                    <a:p>
                      <a:pPr algn="ctr"/>
                      <a:r>
                        <a:rPr lang="et-EE" sz="1600" dirty="0"/>
                        <a:t>T1 haigestumine 0-15 </a:t>
                      </a:r>
                      <a:r>
                        <a:rPr lang="et-EE" sz="1600" baseline="0" dirty="0"/>
                        <a:t> vanusegrupis, 100 000 elaniku kohta Eestis</a:t>
                      </a:r>
                      <a:endParaRPr lang="et-EE" sz="1600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/>
                        <a:t>Vanus, kus enim diagnoose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321">
                <a:tc>
                  <a:txBody>
                    <a:bodyPr/>
                    <a:lstStyle/>
                    <a:p>
                      <a:r>
                        <a:rPr lang="et-EE" sz="1600"/>
                        <a:t>1983-1990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/>
                        <a:t>10,1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/>
                        <a:t>10-14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321">
                <a:tc>
                  <a:txBody>
                    <a:bodyPr/>
                    <a:lstStyle/>
                    <a:p>
                      <a:r>
                        <a:rPr lang="et-EE" sz="1600"/>
                        <a:t>1991-1998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/>
                        <a:t>12,2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/>
                        <a:t>10-14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321">
                <a:tc>
                  <a:txBody>
                    <a:bodyPr/>
                    <a:lstStyle/>
                    <a:p>
                      <a:r>
                        <a:rPr lang="et-EE" sz="1600"/>
                        <a:t>1999-2006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/>
                        <a:t>17,2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/>
                        <a:t>5-9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321">
                <a:tc>
                  <a:txBody>
                    <a:bodyPr/>
                    <a:lstStyle/>
                    <a:p>
                      <a:r>
                        <a:rPr lang="et-EE" sz="1600" b="1" dirty="0">
                          <a:solidFill>
                            <a:srgbClr val="0070C0"/>
                          </a:solidFill>
                        </a:rPr>
                        <a:t>2007-2014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70C0"/>
                          </a:solidFill>
                        </a:rPr>
                        <a:t>32,7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70C0"/>
                          </a:solidFill>
                        </a:rPr>
                        <a:t>0-5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321">
                <a:tc>
                  <a:txBody>
                    <a:bodyPr/>
                    <a:lstStyle/>
                    <a:p>
                      <a:r>
                        <a:rPr lang="et-EE" sz="1600" b="1" dirty="0">
                          <a:solidFill>
                            <a:srgbClr val="0070C0"/>
                          </a:solidFill>
                        </a:rPr>
                        <a:t>2015-2020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70C0"/>
                          </a:solidFill>
                        </a:rPr>
                        <a:t>35,5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0070C0"/>
                          </a:solidFill>
                        </a:rPr>
                        <a:t>0-5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321">
                <a:tc>
                  <a:txBody>
                    <a:bodyPr/>
                    <a:lstStyle/>
                    <a:p>
                      <a:r>
                        <a:rPr lang="et-EE" sz="1600" b="1" dirty="0">
                          <a:solidFill>
                            <a:srgbClr val="FF6600"/>
                          </a:solidFill>
                        </a:rPr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FF6600"/>
                          </a:solidFill>
                        </a:rPr>
                        <a:t>65,5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b="1" dirty="0">
                          <a:solidFill>
                            <a:srgbClr val="FF6600"/>
                          </a:solidFill>
                        </a:rPr>
                        <a:t>10-14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6219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2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600" b="1" dirty="0">
                <a:solidFill>
                  <a:srgbClr val="0070C0"/>
                </a:solidFill>
              </a:rPr>
              <a:t>Miks peab diabeediga 24/7 tegelema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295623" y="1247975"/>
            <a:ext cx="4536504" cy="5040560"/>
          </a:xfrm>
        </p:spPr>
        <p:txBody>
          <a:bodyPr>
            <a:normAutofit/>
          </a:bodyPr>
          <a:lstStyle/>
          <a:p>
            <a:pPr algn="just"/>
            <a:r>
              <a:rPr lang="et-EE" sz="1400" dirty="0">
                <a:solidFill>
                  <a:schemeClr val="bg2"/>
                </a:solidFill>
              </a:rPr>
              <a:t>Diabeeti põdev inimene peab hoidma min 70% ööpäevast oma veresuhkru 4-10 </a:t>
            </a:r>
            <a:r>
              <a:rPr lang="et-EE" sz="1400" dirty="0" err="1">
                <a:solidFill>
                  <a:schemeClr val="bg2"/>
                </a:solidFill>
              </a:rPr>
              <a:t>mmol</a:t>
            </a:r>
            <a:r>
              <a:rPr lang="et-EE" sz="1400" dirty="0">
                <a:solidFill>
                  <a:schemeClr val="bg2"/>
                </a:solidFill>
              </a:rPr>
              <a:t>/l vahel.</a:t>
            </a:r>
          </a:p>
          <a:p>
            <a:pPr algn="just"/>
            <a:r>
              <a:rPr lang="et-EE" sz="1400" dirty="0">
                <a:solidFill>
                  <a:schemeClr val="bg2"/>
                </a:solidFill>
              </a:rPr>
              <a:t>Kasvõi lühikest aega liiga madal (alla 2,5 </a:t>
            </a:r>
            <a:r>
              <a:rPr lang="et-EE" sz="1400" dirty="0" err="1">
                <a:solidFill>
                  <a:schemeClr val="bg2"/>
                </a:solidFill>
              </a:rPr>
              <a:t>mmol</a:t>
            </a:r>
            <a:r>
              <a:rPr lang="et-EE" sz="1400" dirty="0">
                <a:solidFill>
                  <a:schemeClr val="bg2"/>
                </a:solidFill>
              </a:rPr>
              <a:t>/l) – võib tekkida kiire teadvusekaotus, kooma.</a:t>
            </a:r>
          </a:p>
          <a:p>
            <a:r>
              <a:rPr lang="et-EE" sz="1400" dirty="0">
                <a:solidFill>
                  <a:schemeClr val="bg2"/>
                </a:solidFill>
              </a:rPr>
              <a:t>Pikalt liiga kõrge (üle 15 </a:t>
            </a:r>
            <a:r>
              <a:rPr lang="et-EE" sz="1400" dirty="0" err="1">
                <a:solidFill>
                  <a:schemeClr val="bg2"/>
                </a:solidFill>
              </a:rPr>
              <a:t>mmol</a:t>
            </a:r>
            <a:r>
              <a:rPr lang="et-EE" sz="1400" dirty="0">
                <a:solidFill>
                  <a:schemeClr val="bg2"/>
                </a:solidFill>
              </a:rPr>
              <a:t>/l rohkem kui 7h ööpäevas) – erinevate organite </a:t>
            </a:r>
            <a:r>
              <a:rPr lang="et-EE" sz="1400" dirty="0" err="1">
                <a:solidFill>
                  <a:schemeClr val="bg2"/>
                </a:solidFill>
              </a:rPr>
              <a:t>kaugtüsistuste</a:t>
            </a:r>
            <a:r>
              <a:rPr lang="et-EE" sz="1400" dirty="0">
                <a:solidFill>
                  <a:schemeClr val="bg2"/>
                </a:solidFill>
              </a:rPr>
              <a:t> risk. </a:t>
            </a:r>
          </a:p>
          <a:p>
            <a:r>
              <a:rPr lang="et-EE" sz="1400" dirty="0">
                <a:solidFill>
                  <a:schemeClr val="bg2"/>
                </a:solidFill>
              </a:rPr>
              <a:t>Vaid 40% Eesti diabeediga lastest on diabeedi kontroll hea</a:t>
            </a:r>
            <a:r>
              <a:rPr lang="et-EE" sz="1400" baseline="30000" dirty="0">
                <a:solidFill>
                  <a:schemeClr val="bg2"/>
                </a:solidFill>
              </a:rPr>
              <a:t>6</a:t>
            </a:r>
            <a:r>
              <a:rPr lang="et-EE" sz="1400" dirty="0">
                <a:solidFill>
                  <a:schemeClr val="bg2"/>
                </a:solidFill>
              </a:rPr>
              <a:t> .</a:t>
            </a:r>
          </a:p>
          <a:p>
            <a:r>
              <a:rPr lang="et-EE" sz="1400" dirty="0">
                <a:solidFill>
                  <a:schemeClr val="bg2"/>
                </a:solidFill>
              </a:rPr>
              <a:t>Diabeedi </a:t>
            </a:r>
            <a:r>
              <a:rPr lang="et-EE" sz="1400" b="1" dirty="0">
                <a:solidFill>
                  <a:schemeClr val="bg2"/>
                </a:solidFill>
              </a:rPr>
              <a:t>tüsistusi</a:t>
            </a:r>
            <a:r>
              <a:rPr lang="et-EE" sz="1400" dirty="0">
                <a:solidFill>
                  <a:schemeClr val="bg2"/>
                </a:solidFill>
              </a:rPr>
              <a:t>, mis vajasid 2009.a. ravikulude kandmist oli </a:t>
            </a:r>
            <a:r>
              <a:rPr lang="et-EE" sz="1400" b="1" dirty="0">
                <a:solidFill>
                  <a:schemeClr val="bg2"/>
                </a:solidFill>
              </a:rPr>
              <a:t>47%</a:t>
            </a:r>
            <a:r>
              <a:rPr lang="et-EE" sz="1400" dirty="0">
                <a:solidFill>
                  <a:schemeClr val="bg2"/>
                </a:solidFill>
              </a:rPr>
              <a:t>-l täiskasvanud patsientidel (värskemaid andmeid ei ole Tervisekassa avaldanud).</a:t>
            </a:r>
          </a:p>
          <a:p>
            <a:pPr algn="just"/>
            <a:r>
              <a:rPr lang="et-EE" sz="1400" dirty="0">
                <a:solidFill>
                  <a:schemeClr val="bg2"/>
                </a:solidFill>
              </a:rPr>
              <a:t>Diabeedi hea kontroll tagab tervete inimestega pea samaväärse eluea.</a:t>
            </a:r>
          </a:p>
          <a:p>
            <a:pPr algn="just"/>
            <a:r>
              <a:rPr lang="et-EE" sz="1400" dirty="0">
                <a:solidFill>
                  <a:schemeClr val="bg2"/>
                </a:solidFill>
              </a:rPr>
              <a:t>Tüsistuste ravi on kordades kulukam kogu ühiskonnale!</a:t>
            </a:r>
          </a:p>
        </p:txBody>
      </p:sp>
      <p:grpSp>
        <p:nvGrpSpPr>
          <p:cNvPr id="1037" name="Rühm 1036"/>
          <p:cNvGrpSpPr/>
          <p:nvPr/>
        </p:nvGrpSpPr>
        <p:grpSpPr>
          <a:xfrm>
            <a:off x="5091757" y="1511300"/>
            <a:ext cx="3792649" cy="5332516"/>
            <a:chOff x="5091757" y="1511300"/>
            <a:chExt cx="3792649" cy="5332516"/>
          </a:xfrm>
        </p:grpSpPr>
        <p:grpSp>
          <p:nvGrpSpPr>
            <p:cNvPr id="4" name="Rühm 3"/>
            <p:cNvGrpSpPr/>
            <p:nvPr/>
          </p:nvGrpSpPr>
          <p:grpSpPr>
            <a:xfrm>
              <a:off x="5424364" y="1511300"/>
              <a:ext cx="2951417" cy="3012355"/>
              <a:chOff x="5424364" y="1511300"/>
              <a:chExt cx="2951417" cy="3012355"/>
            </a:xfrm>
          </p:grpSpPr>
          <p:pic>
            <p:nvPicPr>
              <p:cNvPr id="6" name="Picture 2" descr="Body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89" t="15974" r="41318" b="4171"/>
              <a:stretch/>
            </p:blipFill>
            <p:spPr bwMode="auto">
              <a:xfrm>
                <a:off x="6159501" y="1511300"/>
                <a:ext cx="1320800" cy="3012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492" t="17945" r="69654" b="62416"/>
              <a:stretch/>
            </p:blipFill>
            <p:spPr bwMode="auto">
              <a:xfrm>
                <a:off x="5436096" y="1511300"/>
                <a:ext cx="825500" cy="7410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289" t="60069" r="24418" b="16709"/>
              <a:stretch/>
            </p:blipFill>
            <p:spPr bwMode="auto">
              <a:xfrm>
                <a:off x="7423281" y="3132089"/>
                <a:ext cx="952500" cy="8763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24" t="48697" r="73058" b="32456"/>
              <a:stretch/>
            </p:blipFill>
            <p:spPr bwMode="auto">
              <a:xfrm>
                <a:off x="5424364" y="2420888"/>
                <a:ext cx="735137" cy="711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304" t="16829" r="24110" b="64259"/>
              <a:stretch/>
            </p:blipFill>
            <p:spPr bwMode="auto">
              <a:xfrm>
                <a:off x="7380312" y="1511300"/>
                <a:ext cx="863600" cy="7136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896" t="34636" r="24020" b="40795"/>
              <a:stretch/>
            </p:blipFill>
            <p:spPr bwMode="auto">
              <a:xfrm>
                <a:off x="7480797" y="2224955"/>
                <a:ext cx="837468" cy="927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091757" y="5056568"/>
              <a:ext cx="1655763" cy="79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t-EE" sz="1200" b="1" dirty="0">
                  <a:solidFill>
                    <a:srgbClr val="0070C0"/>
                  </a:solidFill>
                </a:rPr>
                <a:t>Silma võrkkesta kahjustused: 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peamine põhjus </a:t>
              </a:r>
              <a:r>
                <a:rPr lang="et-E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pimedaksjäämisel</a:t>
              </a:r>
              <a:r>
                <a:rPr lang="et-EE" sz="1200" baseline="30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</a:t>
              </a:r>
              <a:endPara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091757" y="4137972"/>
              <a:ext cx="1944216" cy="771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lnSpc>
                  <a:spcPts val="1300"/>
                </a:lnSpc>
              </a:pPr>
              <a:r>
                <a:rPr lang="et-EE" sz="1200" b="1" dirty="0">
                  <a:solidFill>
                    <a:srgbClr val="0070C0"/>
                  </a:solidFill>
                </a:rPr>
                <a:t>Neerukahjustused:</a:t>
              </a:r>
              <a:r>
                <a:rPr lang="et-EE" sz="1200" b="1" dirty="0">
                  <a:solidFill>
                    <a:srgbClr val="FF0000"/>
                  </a:solidFill>
                </a:rPr>
                <a:t> </a:t>
              </a: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peamine põhjus neerupuudulikkuse </a:t>
              </a:r>
              <a:r>
                <a:rPr lang="et-E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tekkeks</a:t>
              </a:r>
              <a:r>
                <a:rPr lang="et-EE" sz="1200" baseline="30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endPara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" name="Ristkülik 4"/>
            <p:cNvSpPr/>
            <p:nvPr/>
          </p:nvSpPr>
          <p:spPr>
            <a:xfrm>
              <a:off x="6739818" y="5733256"/>
              <a:ext cx="1856555" cy="1110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t-EE" sz="1200" b="1" dirty="0">
                  <a:solidFill>
                    <a:srgbClr val="0070C0"/>
                  </a:solidFill>
                </a:rPr>
                <a:t>Ajuvereringehäired: 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2-4 korda suurenenud  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südame veresoonkonna 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haigustesse haigestumise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ja halvatuste </a:t>
              </a:r>
              <a:r>
                <a:rPr lang="et-E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risk</a:t>
              </a:r>
              <a:r>
                <a:rPr lang="et-EE" sz="1200" baseline="30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</a:t>
              </a:r>
              <a:endPara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739818" y="4132657"/>
              <a:ext cx="2144588" cy="7950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t-EE" sz="1200" b="1" dirty="0">
                  <a:solidFill>
                    <a:srgbClr val="0070C0"/>
                  </a:solidFill>
                </a:rPr>
                <a:t>Veresoonte </a:t>
              </a:r>
            </a:p>
            <a:p>
              <a:pPr eaLnBrk="0" hangingPunct="0"/>
              <a:r>
                <a:rPr lang="et-EE" sz="1200" b="1" dirty="0">
                  <a:solidFill>
                    <a:srgbClr val="0070C0"/>
                  </a:solidFill>
                </a:rPr>
                <a:t>kahjustused: 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75% diabeetikutest sureb </a:t>
              </a:r>
              <a:r>
                <a:rPr lang="et-E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südamehaigustesse</a:t>
              </a:r>
              <a:r>
                <a:rPr lang="et-EE" sz="1200" baseline="30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</a:t>
              </a:r>
              <a:endParaRPr lang="en-US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" name="Ristkülik 6"/>
            <p:cNvSpPr/>
            <p:nvPr/>
          </p:nvSpPr>
          <p:spPr>
            <a:xfrm>
              <a:off x="6747520" y="4989301"/>
              <a:ext cx="1997968" cy="7950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t-EE" sz="1200" b="1" dirty="0">
                  <a:solidFill>
                    <a:srgbClr val="0070C0"/>
                  </a:solidFill>
                </a:rPr>
                <a:t>Närvitundlikkuse  </a:t>
              </a:r>
            </a:p>
            <a:p>
              <a:pPr eaLnBrk="0" hangingPunct="0"/>
              <a:r>
                <a:rPr lang="et-EE" sz="1200" b="1" dirty="0">
                  <a:solidFill>
                    <a:srgbClr val="0070C0"/>
                  </a:solidFill>
                </a:rPr>
                <a:t>häired: 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peamine põhjus jalgade </a:t>
              </a:r>
            </a:p>
            <a:p>
              <a:pPr eaLnBrk="0" hangingPunct="0">
                <a:lnSpc>
                  <a:spcPts val="1300"/>
                </a:lnSpc>
              </a:pPr>
              <a:r>
                <a:rPr lang="et-EE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amputatsiooniks</a:t>
              </a:r>
              <a:r>
                <a:rPr lang="et-EE" sz="1200" baseline="30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</a:t>
              </a:r>
              <a:endParaRPr lang="et-EE" sz="1200" baseline="30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9" name="Nurkkonnektor 8"/>
            <p:cNvCxnSpPr>
              <a:stCxn id="1026" idx="1"/>
              <a:endCxn id="11" idx="1"/>
            </p:cNvCxnSpPr>
            <p:nvPr/>
          </p:nvCxnSpPr>
          <p:spPr>
            <a:xfrm rot="10800000" flipV="1">
              <a:off x="5091758" y="1881833"/>
              <a:ext cx="344339" cy="3572280"/>
            </a:xfrm>
            <a:prstGeom prst="bentConnector3">
              <a:avLst>
                <a:gd name="adj1" fmla="val 16638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Nurkkonnektor 17"/>
            <p:cNvCxnSpPr>
              <a:stCxn id="1028" idx="1"/>
              <a:endCxn id="12" idx="1"/>
            </p:cNvCxnSpPr>
            <p:nvPr/>
          </p:nvCxnSpPr>
          <p:spPr>
            <a:xfrm rot="10800000" flipV="1">
              <a:off x="5091758" y="2776489"/>
              <a:ext cx="332607" cy="1747166"/>
            </a:xfrm>
            <a:prstGeom prst="bentConnector3">
              <a:avLst>
                <a:gd name="adj1" fmla="val 11909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Nurkkonnektor 21"/>
            <p:cNvCxnSpPr>
              <a:stCxn id="1029" idx="3"/>
              <a:endCxn id="5" idx="3"/>
            </p:cNvCxnSpPr>
            <p:nvPr/>
          </p:nvCxnSpPr>
          <p:spPr>
            <a:xfrm>
              <a:off x="8243912" y="1868128"/>
              <a:ext cx="352461" cy="4420408"/>
            </a:xfrm>
            <a:prstGeom prst="bentConnector3">
              <a:avLst>
                <a:gd name="adj1" fmla="val 164858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Nurkkonnektor 28"/>
            <p:cNvCxnSpPr>
              <a:stCxn id="1030" idx="1"/>
            </p:cNvCxnSpPr>
            <p:nvPr/>
          </p:nvCxnSpPr>
          <p:spPr>
            <a:xfrm rot="10800000" flipV="1">
              <a:off x="7380313" y="2688504"/>
              <a:ext cx="100484" cy="1449467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Nurkkonnektor 1033"/>
            <p:cNvCxnSpPr>
              <a:stCxn id="1027" idx="3"/>
            </p:cNvCxnSpPr>
            <p:nvPr/>
          </p:nvCxnSpPr>
          <p:spPr>
            <a:xfrm flipH="1">
              <a:off x="8318265" y="3570239"/>
              <a:ext cx="57516" cy="1816606"/>
            </a:xfrm>
            <a:prstGeom prst="bentConnector4">
              <a:avLst>
                <a:gd name="adj1" fmla="val -397455"/>
                <a:gd name="adj2" fmla="val 9981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8" name="Ristkülik 1037"/>
          <p:cNvSpPr/>
          <p:nvPr/>
        </p:nvSpPr>
        <p:spPr>
          <a:xfrm>
            <a:off x="347744" y="5658876"/>
            <a:ext cx="7292602" cy="1259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lnSpc>
                <a:spcPts val="1300"/>
              </a:lnSpc>
            </a:pPr>
            <a:r>
              <a:rPr lang="en-US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et-EE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Fong DS, </a:t>
            </a:r>
            <a:r>
              <a:rPr lang="en-US" alt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Diabetes Care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2003; 26(Suppl. 1):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S99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S102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et-EE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et-EE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Molitch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ME, </a:t>
            </a:r>
            <a:r>
              <a:rPr lang="en-US" alt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Diabetes Care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2003; 26(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Suppl.1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):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S94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–</a:t>
            </a:r>
            <a:r>
              <a:rPr lang="en-US" alt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S98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  <a:p>
            <a:pPr eaLnBrk="0" hangingPunct="0">
              <a:lnSpc>
                <a:spcPts val="1300"/>
              </a:lnSpc>
            </a:pPr>
            <a:r>
              <a:rPr lang="en-US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t-EE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Kannel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WB, 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Am Heart J</a:t>
            </a:r>
            <a:r>
              <a:rPr 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1990; 120:672–676.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et-EE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ts val="1300"/>
              </a:lnSpc>
            </a:pPr>
            <a:r>
              <a:rPr lang="en-US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t-EE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Gray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RP &amp; </a:t>
            </a:r>
            <a:r>
              <a:rPr lang="en-GB" sz="9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Yudkin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JS. In </a:t>
            </a:r>
            <a:r>
              <a:rPr lang="en-GB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Textbook of Diabetes 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1997.</a:t>
            </a:r>
          </a:p>
          <a:p>
            <a:pPr eaLnBrk="0" hangingPunct="0">
              <a:lnSpc>
                <a:spcPts val="1300"/>
              </a:lnSpc>
            </a:pPr>
            <a:r>
              <a:rPr lang="en-US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et-EE" altLang="en-US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Mayfield 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JA, </a:t>
            </a:r>
            <a:r>
              <a:rPr lang="en-US" alt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en-US" sz="9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Diabetes Care</a:t>
            </a: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2003; 26(Suppl. 1):S78–S79.</a:t>
            </a:r>
            <a:endParaRPr lang="et-EE" alt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0" hangingPunct="0">
              <a:lnSpc>
                <a:spcPts val="1300"/>
              </a:lnSpc>
            </a:pPr>
            <a:r>
              <a:rPr lang="et-EE" sz="9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et-EE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PedsQL ja ELDÜ uuring „Diabeedihaigete laste ja noorte elukvaliteet Eestis“, 2010.</a:t>
            </a:r>
          </a:p>
          <a:p>
            <a:pPr eaLnBrk="0" hangingPunct="0">
              <a:lnSpc>
                <a:spcPts val="1300"/>
              </a:lnSpc>
            </a:pPr>
            <a:r>
              <a:rPr lang="en-US" altLang="en-US" sz="9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6870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Content Placeholder 8" descr="dawn-yout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17700" y="476250"/>
            <a:ext cx="5564188" cy="56499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2B72F-16E7-367C-8F86-E9287FF42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295433"/>
            <a:ext cx="9140619" cy="1175570"/>
          </a:xfrm>
        </p:spPr>
        <p:txBody>
          <a:bodyPr/>
          <a:lstStyle/>
          <a:p>
            <a:r>
              <a:rPr lang="et-EE" smtClean="0">
                <a:solidFill>
                  <a:srgbClr val="0070C0"/>
                </a:solidFill>
              </a:rPr>
              <a:t>Diabeediravi </a:t>
            </a:r>
            <a:r>
              <a:rPr lang="et-EE" dirty="0">
                <a:solidFill>
                  <a:srgbClr val="0070C0"/>
                </a:solidFill>
              </a:rPr>
              <a:t>toimub 24/7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FE24651-A3C0-D6C8-F8C6-1A34B903113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" y="1670288"/>
            <a:ext cx="3606552" cy="2008866"/>
          </a:xfrm>
        </p:spPr>
      </p:pic>
      <p:pic>
        <p:nvPicPr>
          <p:cNvPr id="9" name="Picture 4" descr="http://t0.gstatic.com/images?q=tbn:ANd9GcTtkDOIno3abh_4MWpuOrqk7gofuKX5F9Bwn8R-UpYU1kj6bxC7YQ">
            <a:extLst>
              <a:ext uri="{FF2B5EF4-FFF2-40B4-BE49-F238E27FC236}">
                <a16:creationId xmlns:a16="http://schemas.microsoft.com/office/drawing/2014/main" id="{6DFCCA3B-89F5-AB45-8F1E-ADA73981786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2167" y="1670288"/>
            <a:ext cx="2798452" cy="200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http://t0.gstatic.com/images?q=tbn:ANd9GcRTGZ_-dS7I9CUs3KnLGTCeLFc8nbOFeKnVTIC8tB5rRKKAXRErdA">
            <a:extLst>
              <a:ext uri="{FF2B5EF4-FFF2-40B4-BE49-F238E27FC236}">
                <a16:creationId xmlns:a16="http://schemas.microsoft.com/office/drawing/2014/main" id="{9DE7EFBB-3C4B-833D-92E6-812DC737D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9802" y="4281243"/>
            <a:ext cx="3892110" cy="2153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62FA928F-A9DC-6CB4-D083-B63ED6809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4293096"/>
            <a:ext cx="4104107" cy="2141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115B8B-4F5E-D193-C66B-3A5C011C77B9}"/>
              </a:ext>
            </a:extLst>
          </p:cNvPr>
          <p:cNvSpPr txBox="1"/>
          <p:nvPr/>
        </p:nvSpPr>
        <p:spPr>
          <a:xfrm>
            <a:off x="457200" y="1286337"/>
            <a:ext cx="8041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Lastest 60% kasutavad insuliinipumpa ja 40% süstivad pennist insuliini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580145-429D-CE73-83CF-291EF9621152}"/>
              </a:ext>
            </a:extLst>
          </p:cNvPr>
          <p:cNvSpPr txBox="1"/>
          <p:nvPr/>
        </p:nvSpPr>
        <p:spPr>
          <a:xfrm>
            <a:off x="457200" y="3933056"/>
            <a:ext cx="785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Lastest 83,5% mõõdavad veresuhkrut sensoriga, 16,5% </a:t>
            </a:r>
            <a:r>
              <a:rPr lang="et-EE" dirty="0" err="1"/>
              <a:t>glükomeetriga</a:t>
            </a:r>
            <a:endParaRPr lang="et-EE" dirty="0"/>
          </a:p>
        </p:txBody>
      </p:sp>
      <p:pic>
        <p:nvPicPr>
          <p:cNvPr id="15" name="Content Placeholder 17">
            <a:extLst>
              <a:ext uri="{FF2B5EF4-FFF2-40B4-BE49-F238E27FC236}">
                <a16:creationId xmlns:a16="http://schemas.microsoft.com/office/drawing/2014/main" id="{04ACF26F-F593-ED9F-F27B-E3934F5AC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7406" y="1670288"/>
            <a:ext cx="2467321" cy="2008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8328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28593B6B-CCB7-5366-3217-A6F2602C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600" dirty="0">
                <a:solidFill>
                  <a:srgbClr val="0070C0"/>
                </a:solidFill>
              </a:rPr>
              <a:t>Insuliinravi toetub mh söödud süsivesikutele</a:t>
            </a:r>
          </a:p>
        </p:txBody>
      </p:sp>
      <p:pic>
        <p:nvPicPr>
          <p:cNvPr id="22" name="Picture 2" descr="pyramiid_content_est">
            <a:extLst>
              <a:ext uri="{FF2B5EF4-FFF2-40B4-BE49-F238E27FC236}">
                <a16:creationId xmlns:a16="http://schemas.microsoft.com/office/drawing/2014/main" id="{136BBDF2-97CF-46C1-89E0-5EBE73D5AB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21" y="1600200"/>
            <a:ext cx="471855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87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6BD2A94-CB90-4CA2-83CB-72A237C84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1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119" y="1140619"/>
            <a:ext cx="6529388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4207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sz="4000" b="1" dirty="0">
                <a:solidFill>
                  <a:srgbClr val="0070C0"/>
                </a:solidFill>
              </a:rPr>
              <a:t>Insuliini eritumine tervel inimesel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6131"/>
            <a:ext cx="7556500" cy="3594100"/>
          </a:xfrm>
        </p:spPr>
      </p:pic>
    </p:spTree>
    <p:extLst>
      <p:ext uri="{BB962C8B-B14F-4D97-AF65-F5344CB8AC3E}">
        <p14:creationId xmlns:p14="http://schemas.microsoft.com/office/powerpoint/2010/main" val="2254221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526E5-2D4A-66EB-B9A5-6F4B3CFC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rgbClr val="0070C0"/>
                </a:solidFill>
              </a:rPr>
              <a:t>Veresuhkru väärtused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729B4-A824-AA33-9D25-8E84D2BB0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t-EE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B3D41FF-09DC-DF09-9D82-7915F281EBD9}"/>
              </a:ext>
            </a:extLst>
          </p:cNvPr>
          <p:cNvGraphicFramePr>
            <a:graphicFrameLocks noGrp="1"/>
          </p:cNvGraphicFramePr>
          <p:nvPr/>
        </p:nvGraphicFramePr>
        <p:xfrm>
          <a:off x="827584" y="1556792"/>
          <a:ext cx="7488831" cy="4672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277">
                  <a:extLst>
                    <a:ext uri="{9D8B030D-6E8A-4147-A177-3AD203B41FA5}">
                      <a16:colId xmlns:a16="http://schemas.microsoft.com/office/drawing/2014/main" val="1213423322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val="272910902"/>
                    </a:ext>
                  </a:extLst>
                </a:gridCol>
                <a:gridCol w="2496277">
                  <a:extLst>
                    <a:ext uri="{9D8B030D-6E8A-4147-A177-3AD203B41FA5}">
                      <a16:colId xmlns:a16="http://schemas.microsoft.com/office/drawing/2014/main" val="787608818"/>
                    </a:ext>
                  </a:extLst>
                </a:gridCol>
              </a:tblGrid>
              <a:tr h="456051">
                <a:tc>
                  <a:txBody>
                    <a:bodyPr/>
                    <a:lstStyle/>
                    <a:p>
                      <a:endParaRPr lang="et-E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1. Tüüp (</a:t>
                      </a:r>
                      <a:r>
                        <a:rPr lang="et-EE" dirty="0" err="1">
                          <a:solidFill>
                            <a:srgbClr val="0070C0"/>
                          </a:solidFill>
                        </a:rPr>
                        <a:t>mmol</a:t>
                      </a:r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/l)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Terve inimene (</a:t>
                      </a:r>
                      <a:r>
                        <a:rPr lang="et-EE" dirty="0" err="1">
                          <a:solidFill>
                            <a:srgbClr val="0070C0"/>
                          </a:solidFill>
                        </a:rPr>
                        <a:t>mmol</a:t>
                      </a:r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6348405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Tühja kõhuga normaalne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4-10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4-7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762600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Peale sööki normaalne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Alla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Kuni 7,8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219905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pPr algn="l"/>
                      <a:r>
                        <a:rPr lang="et-EE" b="1" dirty="0">
                          <a:solidFill>
                            <a:srgbClr val="0070C0"/>
                          </a:solidFill>
                        </a:rPr>
                        <a:t>AKTIIVNE LIIKUMINE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5732042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Enne liikumist soovitatav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6-10 (12)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8732759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FF6600"/>
                          </a:solidFill>
                        </a:rPr>
                        <a:t>Süüa midagi lisaks,  kui vs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5-6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143014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FF6600"/>
                          </a:solidFill>
                        </a:rPr>
                        <a:t>Südamele koormav kui vs on kõrgem kui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>
                          <a:solidFill>
                            <a:srgbClr val="0070C0"/>
                          </a:solidFill>
                        </a:rPr>
                        <a:t>14-15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t-EE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223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863955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E9C9-0269-9651-7D33-A7FF08F74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rgbClr val="0070C0"/>
                </a:solidFill>
              </a:rPr>
              <a:t>Insuliin 1. tüüpi diabeeti põdejal</a:t>
            </a:r>
            <a:endParaRPr lang="et-EE" dirty="0"/>
          </a:p>
        </p:txBody>
      </p:sp>
      <p:pic>
        <p:nvPicPr>
          <p:cNvPr id="6" name="Content Placeholder 18">
            <a:extLst>
              <a:ext uri="{FF2B5EF4-FFF2-40B4-BE49-F238E27FC236}">
                <a16:creationId xmlns:a16="http://schemas.microsoft.com/office/drawing/2014/main" id="{37E34DBE-BA55-8D2F-5AE8-2B76795C4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110" y="1600200"/>
            <a:ext cx="6411780" cy="4525963"/>
          </a:xfrm>
        </p:spPr>
      </p:pic>
    </p:spTree>
    <p:extLst>
      <p:ext uri="{BB962C8B-B14F-4D97-AF65-F5344CB8AC3E}">
        <p14:creationId xmlns:p14="http://schemas.microsoft.com/office/powerpoint/2010/main" val="251382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t-EE" b="1" dirty="0">
                <a:solidFill>
                  <a:srgbClr val="0070C0"/>
                </a:solidFill>
              </a:rPr>
              <a:t>Mis on diabeet</a:t>
            </a:r>
            <a:r>
              <a:rPr lang="en-US" b="1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712"/>
            <a:ext cx="8229600" cy="5760639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en-US" sz="2000" b="1" dirty="0" err="1">
                <a:solidFill>
                  <a:schemeClr val="bg2"/>
                </a:solidFill>
              </a:rPr>
              <a:t>Krooniline</a:t>
            </a:r>
            <a:r>
              <a:rPr lang="en-US" sz="2000" b="1" dirty="0">
                <a:solidFill>
                  <a:schemeClr val="bg2"/>
                </a:solidFill>
              </a:rPr>
              <a:t> </a:t>
            </a:r>
            <a:r>
              <a:rPr lang="en-US" sz="2000" b="1" dirty="0" err="1">
                <a:solidFill>
                  <a:schemeClr val="bg2"/>
                </a:solidFill>
              </a:rPr>
              <a:t>haigus</a:t>
            </a:r>
            <a:r>
              <a:rPr lang="en-US" sz="2000" dirty="0">
                <a:solidFill>
                  <a:schemeClr val="bg2"/>
                </a:solidFill>
              </a:rPr>
              <a:t>, </a:t>
            </a:r>
            <a:r>
              <a:rPr lang="en-US" sz="2000" dirty="0" err="1">
                <a:solidFill>
                  <a:schemeClr val="bg2"/>
                </a:solidFill>
              </a:rPr>
              <a:t>mida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iseloomustab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kõrgenenud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veresuhkur</a:t>
            </a:r>
            <a:r>
              <a:rPr lang="en-US" sz="2000" dirty="0">
                <a:solidFill>
                  <a:schemeClr val="bg2"/>
                </a:solidFill>
              </a:rPr>
              <a:t>. </a:t>
            </a:r>
            <a:r>
              <a:rPr lang="en-US" sz="2000" dirty="0" err="1">
                <a:solidFill>
                  <a:schemeClr val="bg2"/>
                </a:solidFill>
              </a:rPr>
              <a:t>Nime</a:t>
            </a:r>
            <a:r>
              <a:rPr lang="en-US" sz="2000" dirty="0">
                <a:solidFill>
                  <a:schemeClr val="bg2"/>
                </a:solidFill>
              </a:rPr>
              <a:t> “</a:t>
            </a:r>
            <a:r>
              <a:rPr lang="en-US" sz="2000" dirty="0" err="1">
                <a:solidFill>
                  <a:schemeClr val="bg2"/>
                </a:solidFill>
              </a:rPr>
              <a:t>diabeet</a:t>
            </a:r>
            <a:r>
              <a:rPr lang="en-US" sz="2000" dirty="0">
                <a:solidFill>
                  <a:schemeClr val="bg2"/>
                </a:solidFill>
              </a:rPr>
              <a:t>” </a:t>
            </a:r>
            <a:r>
              <a:rPr lang="en-US" sz="2000" dirty="0" err="1">
                <a:solidFill>
                  <a:schemeClr val="bg2"/>
                </a:solidFill>
              </a:rPr>
              <a:t>taga</a:t>
            </a:r>
            <a:r>
              <a:rPr lang="en-US" sz="2000" dirty="0">
                <a:solidFill>
                  <a:schemeClr val="bg2"/>
                </a:solidFill>
              </a:rPr>
              <a:t> on 14 </a:t>
            </a:r>
            <a:r>
              <a:rPr lang="en-US" sz="2000" dirty="0" err="1">
                <a:solidFill>
                  <a:schemeClr val="bg2"/>
                </a:solidFill>
              </a:rPr>
              <a:t>erinevat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haigust</a:t>
            </a:r>
            <a:r>
              <a:rPr lang="en-US" sz="2000" dirty="0">
                <a:solidFill>
                  <a:schemeClr val="bg2"/>
                </a:solidFill>
              </a:rPr>
              <a:t>. </a:t>
            </a:r>
            <a:r>
              <a:rPr lang="en-US" sz="2000" dirty="0" err="1">
                <a:solidFill>
                  <a:schemeClr val="bg2"/>
                </a:solidFill>
              </a:rPr>
              <a:t>Levinumad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neist</a:t>
            </a:r>
            <a:r>
              <a:rPr lang="en-US" sz="2000" dirty="0">
                <a:solidFill>
                  <a:schemeClr val="bg2"/>
                </a:solidFill>
              </a:rPr>
              <a:t> on </a:t>
            </a:r>
            <a:r>
              <a:rPr lang="en-US" sz="2000" dirty="0" err="1">
                <a:solidFill>
                  <a:schemeClr val="bg2"/>
                </a:solidFill>
              </a:rPr>
              <a:t>autoimmuunne</a:t>
            </a:r>
            <a:r>
              <a:rPr lang="en-US" sz="2000" dirty="0">
                <a:solidFill>
                  <a:schemeClr val="bg2"/>
                </a:solidFill>
              </a:rPr>
              <a:t> 1. </a:t>
            </a:r>
            <a:r>
              <a:rPr lang="en-US" sz="2000" dirty="0" err="1">
                <a:solidFill>
                  <a:schemeClr val="bg2"/>
                </a:solidFill>
              </a:rPr>
              <a:t>tüüpi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diabeet</a:t>
            </a:r>
            <a:r>
              <a:rPr lang="en-US" sz="2000" dirty="0">
                <a:solidFill>
                  <a:schemeClr val="bg2"/>
                </a:solidFill>
              </a:rPr>
              <a:t> (T1D) ja </a:t>
            </a:r>
            <a:r>
              <a:rPr lang="en-US" sz="2000" dirty="0" err="1">
                <a:solidFill>
                  <a:schemeClr val="bg2"/>
                </a:solidFill>
              </a:rPr>
              <a:t>ainevahetushäire</a:t>
            </a:r>
            <a:r>
              <a:rPr lang="en-US" sz="2000" dirty="0">
                <a:solidFill>
                  <a:schemeClr val="bg2"/>
                </a:solidFill>
              </a:rPr>
              <a:t> 2. </a:t>
            </a:r>
            <a:r>
              <a:rPr lang="en-US" sz="2000" dirty="0" err="1">
                <a:solidFill>
                  <a:schemeClr val="bg2"/>
                </a:solidFill>
              </a:rPr>
              <a:t>tüüpi</a:t>
            </a:r>
            <a:r>
              <a:rPr lang="en-US" sz="2000" dirty="0">
                <a:solidFill>
                  <a:schemeClr val="bg2"/>
                </a:solidFill>
              </a:rPr>
              <a:t> </a:t>
            </a:r>
            <a:r>
              <a:rPr lang="en-US" sz="2000" dirty="0" err="1">
                <a:solidFill>
                  <a:schemeClr val="bg2"/>
                </a:solidFill>
              </a:rPr>
              <a:t>diabeet</a:t>
            </a:r>
            <a:r>
              <a:rPr lang="en-US" sz="2000" dirty="0">
                <a:solidFill>
                  <a:schemeClr val="bg2"/>
                </a:solidFill>
              </a:rPr>
              <a:t> (T2D).</a:t>
            </a:r>
          </a:p>
          <a:p>
            <a:pPr algn="just" eaLnBrk="1" hangingPunct="1">
              <a:lnSpc>
                <a:spcPct val="90000"/>
              </a:lnSpc>
            </a:pPr>
            <a:r>
              <a:rPr lang="en-US" sz="2000" dirty="0">
                <a:solidFill>
                  <a:schemeClr val="bg2"/>
                </a:solidFill>
              </a:rPr>
              <a:t>T1D </a:t>
            </a:r>
            <a:r>
              <a:rPr lang="en-US" sz="2000" dirty="0" err="1">
                <a:solidFill>
                  <a:schemeClr val="bg2"/>
                </a:solidFill>
              </a:rPr>
              <a:t>puhul</a:t>
            </a:r>
            <a:r>
              <a:rPr lang="en-US" sz="2000" dirty="0">
                <a:solidFill>
                  <a:schemeClr val="bg2"/>
                </a:solidFill>
              </a:rPr>
              <a:t> k</a:t>
            </a:r>
            <a:r>
              <a:rPr lang="et-EE" sz="2000" dirty="0">
                <a:solidFill>
                  <a:schemeClr val="bg2"/>
                </a:solidFill>
              </a:rPr>
              <a:t>õhunääre ei tooda enam üldse insuliini, haigestuvad nii lapsed, noored kui täiskasvanud (ca 7000 inimest Eestis; süstivad elus püsimiseks insuliini). </a:t>
            </a:r>
          </a:p>
          <a:p>
            <a:pPr algn="just" eaLnBrk="1" hangingPunct="1">
              <a:lnSpc>
                <a:spcPct val="90000"/>
              </a:lnSpc>
            </a:pPr>
            <a:r>
              <a:rPr lang="et-EE" sz="2000" dirty="0">
                <a:solidFill>
                  <a:schemeClr val="bg2"/>
                </a:solidFill>
              </a:rPr>
              <a:t>T2D puhul ei suuda organism insuliini efektiivselt ära kasutada, haigestuvad geneetilise riski ja ülekaalu/rasvumisega noored ja täiskasvanud (ca 100000 inimest; ravi algab reeglina dieedist ja liikumise suurendamisest, edasi tablettravi ja kui ei saa kontrolli alla, insuliin süsteravi).</a:t>
            </a:r>
          </a:p>
          <a:p>
            <a:pPr algn="just" eaLnBrk="1" hangingPunct="1">
              <a:lnSpc>
                <a:spcPct val="90000"/>
              </a:lnSpc>
            </a:pPr>
            <a:r>
              <a:rPr lang="et-EE" sz="2000" b="1" dirty="0">
                <a:solidFill>
                  <a:schemeClr val="bg2"/>
                </a:solidFill>
              </a:rPr>
              <a:t>Insuliin</a:t>
            </a:r>
            <a:r>
              <a:rPr lang="et-EE" sz="2000" dirty="0">
                <a:solidFill>
                  <a:schemeClr val="bg2"/>
                </a:solidFill>
              </a:rPr>
              <a:t> on hormoon, mis vastutab glükoosi sisenemise eest verest rakkudesse, et organism saaks glükoosi kasutada energia saamiseks.</a:t>
            </a:r>
          </a:p>
          <a:p>
            <a:pPr algn="just" eaLnBrk="1" hangingPunct="1">
              <a:lnSpc>
                <a:spcPct val="90000"/>
              </a:lnSpc>
            </a:pPr>
            <a:r>
              <a:rPr lang="et-EE" sz="2000" dirty="0">
                <a:solidFill>
                  <a:schemeClr val="bg2"/>
                </a:solidFill>
              </a:rPr>
              <a:t>Häired insuliini tootmises või insuliini toimetes viivad veresuhkru sisalduse suurenemisele ehk </a:t>
            </a:r>
            <a:r>
              <a:rPr lang="et-EE" sz="2000" dirty="0" err="1">
                <a:solidFill>
                  <a:schemeClr val="bg2"/>
                </a:solidFill>
              </a:rPr>
              <a:t>hüperglükeemia</a:t>
            </a:r>
            <a:r>
              <a:rPr lang="et-EE" sz="2000" dirty="0">
                <a:solidFill>
                  <a:schemeClr val="bg2"/>
                </a:solidFill>
              </a:rPr>
              <a:t> tekkele. See põhjustab pikemaajaliselt erinevate organite ja kudede kahjustust </a:t>
            </a:r>
            <a:r>
              <a:rPr lang="en-US" sz="2000" dirty="0">
                <a:solidFill>
                  <a:schemeClr val="bg2"/>
                </a:solidFill>
              </a:rPr>
              <a:t>(</a:t>
            </a:r>
            <a:r>
              <a:rPr lang="et-EE" sz="2000" dirty="0">
                <a:solidFill>
                  <a:schemeClr val="bg2"/>
                </a:solidFill>
              </a:rPr>
              <a:t>tüsistused): silmad, närvid, neerud – seda juhul, kui diabeeti ei hoita kontrolli all, sh lasteaia- ja/või koolipäeva jooksul.</a:t>
            </a:r>
          </a:p>
          <a:p>
            <a:pPr eaLnBrk="1" hangingPunct="1">
              <a:lnSpc>
                <a:spcPct val="90000"/>
              </a:lnSpc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t-EE" b="1" dirty="0">
                <a:solidFill>
                  <a:srgbClr val="0070C0"/>
                </a:solidFill>
              </a:rPr>
              <a:t>Madala veresuhkruga tunnen</a:t>
            </a:r>
          </a:p>
        </p:txBody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t-EE" sz="2000" dirty="0">
                <a:solidFill>
                  <a:schemeClr val="bg2"/>
                </a:solidFill>
                <a:latin typeface="+mj-lt"/>
              </a:rPr>
              <a:t>olen jõuetu midagi tegema, halb olla</a:t>
            </a:r>
          </a:p>
          <a:p>
            <a:pPr eaLnBrk="1" hangingPunct="1"/>
            <a:r>
              <a:rPr lang="et-EE" sz="2000" dirty="0">
                <a:solidFill>
                  <a:schemeClr val="bg2"/>
                </a:solidFill>
                <a:latin typeface="+mj-lt"/>
              </a:rPr>
              <a:t>ei suuda keskenduda</a:t>
            </a:r>
          </a:p>
          <a:p>
            <a:pPr eaLnBrk="1" hangingPunct="1"/>
            <a:r>
              <a:rPr lang="et-EE" sz="2000" dirty="0">
                <a:solidFill>
                  <a:schemeClr val="bg2"/>
                </a:solidFill>
                <a:latin typeface="+mj-lt"/>
              </a:rPr>
              <a:t>olen uimane, nõrk, pea käib ringi, higistan</a:t>
            </a:r>
          </a:p>
          <a:p>
            <a:pPr eaLnBrk="1" hangingPunct="1"/>
            <a:r>
              <a:rPr lang="et-EE" sz="2000" dirty="0" err="1">
                <a:solidFill>
                  <a:schemeClr val="bg2"/>
                </a:solidFill>
                <a:latin typeface="+mj-lt"/>
              </a:rPr>
              <a:t>kätevärin</a:t>
            </a:r>
            <a:r>
              <a:rPr lang="et-EE" sz="2000" dirty="0">
                <a:solidFill>
                  <a:schemeClr val="bg2"/>
                </a:solidFill>
                <a:latin typeface="+mj-lt"/>
              </a:rPr>
              <a:t> segab kirjutamist</a:t>
            </a:r>
          </a:p>
          <a:p>
            <a:pPr eaLnBrk="1" hangingPunct="1"/>
            <a:r>
              <a:rPr lang="et-EE" sz="2000" dirty="0">
                <a:solidFill>
                  <a:schemeClr val="bg2"/>
                </a:solidFill>
                <a:latin typeface="+mj-lt"/>
              </a:rPr>
              <a:t>natukene süldi tunne, nagu tarretisel</a:t>
            </a:r>
          </a:p>
          <a:p>
            <a:pPr eaLnBrk="1" hangingPunct="1"/>
            <a:r>
              <a:rPr lang="et-EE" sz="2000" dirty="0">
                <a:solidFill>
                  <a:schemeClr val="bg2"/>
                </a:solidFill>
                <a:latin typeface="+mj-lt"/>
              </a:rPr>
              <a:t>süda peksleb</a:t>
            </a:r>
            <a:endParaRPr lang="et-EE" sz="2000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r>
              <a:rPr lang="et-EE" sz="2000" dirty="0">
                <a:solidFill>
                  <a:srgbClr val="FF6600"/>
                </a:solidFill>
                <a:latin typeface="+mj-lt"/>
              </a:rPr>
              <a:t>kõht on tühi</a:t>
            </a:r>
          </a:p>
          <a:p>
            <a:pPr eaLnBrk="1" hangingPunct="1"/>
            <a:r>
              <a:rPr lang="et-EE" sz="2000" dirty="0">
                <a:solidFill>
                  <a:srgbClr val="FF6600"/>
                </a:solidFill>
                <a:latin typeface="+mj-lt"/>
              </a:rPr>
              <a:t>jalgades on imelik tunne, jalad värisevad</a:t>
            </a:r>
          </a:p>
          <a:p>
            <a:pPr eaLnBrk="1" hangingPunct="1"/>
            <a:endParaRPr lang="et-EE" sz="2000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endParaRPr lang="et-EE" sz="2000" dirty="0">
              <a:solidFill>
                <a:srgbClr val="FF0000"/>
              </a:solidFill>
              <a:latin typeface="+mj-lt"/>
            </a:endParaRPr>
          </a:p>
          <a:p>
            <a:pPr eaLnBrk="1" hangingPunct="1"/>
            <a:endParaRPr lang="et-EE" sz="2000" dirty="0">
              <a:solidFill>
                <a:srgbClr val="FF0000"/>
              </a:solidFill>
              <a:latin typeface="+mj-lt"/>
            </a:endParaRPr>
          </a:p>
          <a:p>
            <a:pPr algn="r" eaLnBrk="1" hangingPunct="1">
              <a:buNone/>
            </a:pPr>
            <a:r>
              <a:rPr lang="et-EE" sz="2000" dirty="0">
                <a:solidFill>
                  <a:srgbClr val="0070C0"/>
                </a:solidFill>
                <a:latin typeface="+mj-lt"/>
              </a:rPr>
              <a:t>ELDÜ uuring 2010</a:t>
            </a:r>
          </a:p>
        </p:txBody>
      </p:sp>
    </p:spTree>
    <p:extLst>
      <p:ext uri="{BB962C8B-B14F-4D97-AF65-F5344CB8AC3E}">
        <p14:creationId xmlns:p14="http://schemas.microsoft.com/office/powerpoint/2010/main" val="371450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4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48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4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048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>
                <a:solidFill>
                  <a:srgbClr val="0070C0"/>
                </a:solidFill>
              </a:rPr>
              <a:t>Hüpoglükeemia</a:t>
            </a:r>
            <a:r>
              <a:rPr lang="et-EE" b="1" dirty="0">
                <a:solidFill>
                  <a:srgbClr val="0070C0"/>
                </a:solidFill>
              </a:rPr>
              <a:t> (</a:t>
            </a:r>
            <a:r>
              <a:rPr lang="et-EE" b="1" dirty="0" err="1">
                <a:solidFill>
                  <a:srgbClr val="0070C0"/>
                </a:solidFill>
              </a:rPr>
              <a:t>hüpo</a:t>
            </a:r>
            <a:r>
              <a:rPr lang="et-EE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Ehk </a:t>
            </a:r>
            <a:r>
              <a:rPr lang="et-EE" b="1" dirty="0">
                <a:solidFill>
                  <a:srgbClr val="0070C0"/>
                </a:solidFill>
                <a:latin typeface="+mj-lt"/>
              </a:rPr>
              <a:t>madal</a:t>
            </a:r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veresuhkru tase, mis võib ohustada diabeediga inimese elu </a:t>
            </a:r>
          </a:p>
          <a:p>
            <a:pPr algn="ctr" eaLnBrk="1" hangingPunct="1">
              <a:buFontTx/>
              <a:buNone/>
            </a:pPr>
            <a:r>
              <a:rPr lang="et-EE" b="1" dirty="0">
                <a:solidFill>
                  <a:srgbClr val="0070C0"/>
                </a:solidFill>
                <a:latin typeface="+mj-lt"/>
              </a:rPr>
              <a:t>Veresuhkur </a:t>
            </a:r>
            <a:r>
              <a:rPr lang="en-US" b="1" dirty="0">
                <a:solidFill>
                  <a:srgbClr val="0070C0"/>
                </a:solidFill>
                <a:latin typeface="+mj-lt"/>
                <a:cs typeface="Tahoma" pitchFamily="34" charset="0"/>
              </a:rPr>
              <a:t>&lt;</a:t>
            </a:r>
            <a:r>
              <a:rPr lang="et-EE" b="1" dirty="0">
                <a:solidFill>
                  <a:srgbClr val="0070C0"/>
                </a:solidFill>
                <a:latin typeface="+mj-lt"/>
                <a:cs typeface="Tahoma" pitchFamily="34" charset="0"/>
              </a:rPr>
              <a:t>4 (</a:t>
            </a:r>
            <a:r>
              <a:rPr lang="en-US" b="1" dirty="0">
                <a:solidFill>
                  <a:srgbClr val="0070C0"/>
                </a:solidFill>
                <a:latin typeface="+mj-lt"/>
                <a:cs typeface="Tahoma" pitchFamily="34" charset="0"/>
              </a:rPr>
              <a:t>&lt;</a:t>
            </a:r>
            <a:r>
              <a:rPr lang="et-EE" b="1" dirty="0">
                <a:solidFill>
                  <a:srgbClr val="0070C0"/>
                </a:solidFill>
                <a:latin typeface="+mj-lt"/>
                <a:cs typeface="Tahoma" pitchFamily="34" charset="0"/>
              </a:rPr>
              <a:t>3,5 </a:t>
            </a:r>
            <a:r>
              <a:rPr lang="et-EE" b="1" dirty="0" err="1">
                <a:solidFill>
                  <a:srgbClr val="0070C0"/>
                </a:solidFill>
                <a:latin typeface="+mj-lt"/>
                <a:cs typeface="Tahoma" pitchFamily="34" charset="0"/>
              </a:rPr>
              <a:t>mmol</a:t>
            </a:r>
            <a:r>
              <a:rPr lang="et-EE" b="1" dirty="0">
                <a:solidFill>
                  <a:srgbClr val="0070C0"/>
                </a:solidFill>
                <a:latin typeface="+mj-lt"/>
                <a:cs typeface="Tahoma" pitchFamily="34" charset="0"/>
              </a:rPr>
              <a:t>/l)</a:t>
            </a:r>
          </a:p>
          <a:p>
            <a:pPr algn="ctr" eaLnBrk="1" hangingPunct="1">
              <a:buFontTx/>
              <a:buNone/>
            </a:pPr>
            <a:r>
              <a:rPr lang="et-EE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Põhjused:</a:t>
            </a:r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 </a:t>
            </a:r>
          </a:p>
          <a:p>
            <a:pPr algn="ctr" eaLnBrk="1" hangingPunct="1"/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Liiga palju insuliini</a:t>
            </a:r>
          </a:p>
          <a:p>
            <a:pPr algn="ctr" eaLnBrk="1" hangingPunct="1"/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Liiga vähe süsivesikuid toidus</a:t>
            </a:r>
          </a:p>
          <a:p>
            <a:pPr algn="ctr" eaLnBrk="1" hangingPunct="1"/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Pikka aega kestev kehaline tegevus</a:t>
            </a:r>
            <a:endParaRPr lang="et-EE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t-EE" sz="3600" b="1" dirty="0">
                <a:solidFill>
                  <a:srgbClr val="0070C0"/>
                </a:solidFill>
              </a:rPr>
              <a:t>Veresuhkru, sh sensori </a:t>
            </a:r>
            <a:r>
              <a:rPr lang="et-EE" sz="3600" b="1" dirty="0" err="1">
                <a:solidFill>
                  <a:srgbClr val="0070C0"/>
                </a:solidFill>
              </a:rPr>
              <a:t>ülemõõtmine</a:t>
            </a:r>
            <a:r>
              <a:rPr lang="et-EE" sz="3600" b="1" dirty="0">
                <a:solidFill>
                  <a:srgbClr val="0070C0"/>
                </a:solidFill>
              </a:rPr>
              <a:t> </a:t>
            </a:r>
            <a:r>
              <a:rPr lang="et-EE" sz="3600" b="1" dirty="0" err="1">
                <a:solidFill>
                  <a:srgbClr val="0070C0"/>
                </a:solidFill>
              </a:rPr>
              <a:t>glükomeetriga</a:t>
            </a:r>
            <a:endParaRPr lang="et-EE" sz="3600" b="1" dirty="0">
              <a:solidFill>
                <a:srgbClr val="0070C0"/>
              </a:solidFill>
            </a:endParaRPr>
          </a:p>
        </p:txBody>
      </p:sp>
      <p:pic>
        <p:nvPicPr>
          <p:cNvPr id="12" name="Content Placeholder 11" descr="Glykomeete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060848"/>
            <a:ext cx="2356468" cy="2185988"/>
          </a:xfrm>
        </p:spPr>
      </p:pic>
      <p:pic>
        <p:nvPicPr>
          <p:cNvPr id="13" name="Content Placeholder 12" descr="Testiribad_p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724128" y="2268860"/>
            <a:ext cx="1872011" cy="2185988"/>
          </a:xfrm>
        </p:spPr>
      </p:pic>
      <p:pic>
        <p:nvPicPr>
          <p:cNvPr id="14" name="Content Placeholder 13" descr="Torkevahend_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2987824" y="4246836"/>
            <a:ext cx="2843058" cy="218757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>
                <a:solidFill>
                  <a:srgbClr val="0070C0"/>
                </a:solidFill>
              </a:rPr>
              <a:t>Hüpoglükeemia</a:t>
            </a:r>
            <a:r>
              <a:rPr lang="et-EE" b="1" dirty="0">
                <a:solidFill>
                  <a:srgbClr val="0070C0"/>
                </a:solidFill>
              </a:rPr>
              <a:t> (madal)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eaLnBrk="1" hangingPunct="1"/>
            <a:r>
              <a:rPr lang="et-EE" sz="2800" u="sng" dirty="0">
                <a:solidFill>
                  <a:schemeClr val="bg2"/>
                </a:solidFill>
              </a:rPr>
              <a:t>Kerge </a:t>
            </a:r>
            <a:r>
              <a:rPr lang="et-EE" sz="2800" u="sng" dirty="0" err="1">
                <a:solidFill>
                  <a:schemeClr val="bg2"/>
                </a:solidFill>
              </a:rPr>
              <a:t>hüpoglükeemia</a:t>
            </a:r>
            <a:r>
              <a:rPr lang="et-EE" sz="2800" u="sng" dirty="0">
                <a:solidFill>
                  <a:schemeClr val="bg2"/>
                </a:solidFill>
              </a:rPr>
              <a:t>:</a:t>
            </a:r>
            <a:r>
              <a:rPr lang="et-EE" sz="2800" dirty="0">
                <a:solidFill>
                  <a:schemeClr val="bg2"/>
                </a:solidFill>
              </a:rPr>
              <a:t> erutuvus, tujukus, näljatunne, nõrkus, väsimus, uimasus, peavalu, kahvatus, higistamine.</a:t>
            </a:r>
          </a:p>
          <a:p>
            <a:pPr eaLnBrk="1" hangingPunct="1"/>
            <a:r>
              <a:rPr lang="et-EE" sz="2800" b="1" dirty="0">
                <a:solidFill>
                  <a:srgbClr val="FF6600"/>
                </a:solidFill>
              </a:rPr>
              <a:t>Anda abivajajale kiiresti midagi magusat: </a:t>
            </a:r>
          </a:p>
          <a:p>
            <a:pPr lvl="1" eaLnBrk="1" hangingPunct="1"/>
            <a:r>
              <a:rPr lang="et-EE" sz="2400" dirty="0">
                <a:solidFill>
                  <a:schemeClr val="bg2"/>
                </a:solidFill>
              </a:rPr>
              <a:t>glükoositablette (2-5 tk)</a:t>
            </a:r>
          </a:p>
          <a:p>
            <a:pPr lvl="1" eaLnBrk="1" hangingPunct="1"/>
            <a:r>
              <a:rPr lang="et-EE" sz="2400" dirty="0">
                <a:solidFill>
                  <a:schemeClr val="bg2"/>
                </a:solidFill>
              </a:rPr>
              <a:t>0,5-1 klaas mahla, limonaadi, suhkruvett</a:t>
            </a:r>
          </a:p>
          <a:p>
            <a:pPr lvl="1" eaLnBrk="1" hangingPunct="1"/>
            <a:r>
              <a:rPr lang="et-EE" sz="2400" dirty="0">
                <a:solidFill>
                  <a:schemeClr val="bg2"/>
                </a:solidFill>
              </a:rPr>
              <a:t>1-2 tl mett </a:t>
            </a:r>
          </a:p>
          <a:p>
            <a:pPr marL="457200" lvl="1" indent="0" eaLnBrk="1" hangingPunct="1">
              <a:buNone/>
            </a:pPr>
            <a:r>
              <a:rPr lang="et-EE" sz="2400" dirty="0">
                <a:solidFill>
                  <a:srgbClr val="FF6600"/>
                </a:solidFill>
              </a:rPr>
              <a:t>Sellele peab järgnema toidukord ja korduv veresuhkru kontroll.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45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45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45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>
                <a:solidFill>
                  <a:srgbClr val="0070C0"/>
                </a:solidFill>
              </a:rPr>
              <a:t>Hüpoglükeemia</a:t>
            </a:r>
            <a:r>
              <a:rPr lang="et-EE" b="1" dirty="0">
                <a:solidFill>
                  <a:srgbClr val="0070C0"/>
                </a:solidFill>
              </a:rPr>
              <a:t> (madal)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t-EE" sz="2800" b="1" dirty="0">
                <a:solidFill>
                  <a:srgbClr val="FF6600"/>
                </a:solidFill>
                <a:latin typeface="+mj-lt"/>
              </a:rPr>
              <a:t>Raske </a:t>
            </a:r>
            <a:r>
              <a:rPr lang="et-EE" sz="2800" b="1" dirty="0" err="1">
                <a:solidFill>
                  <a:srgbClr val="FF6600"/>
                </a:solidFill>
                <a:latin typeface="+mj-lt"/>
              </a:rPr>
              <a:t>hüpoglükeemia</a:t>
            </a:r>
            <a:r>
              <a:rPr lang="et-EE" sz="2800" dirty="0">
                <a:solidFill>
                  <a:srgbClr val="FF6600"/>
                </a:solidFill>
                <a:latin typeface="+mj-lt"/>
              </a:rPr>
              <a:t>: unisus, segasus, krambid, kooma.</a:t>
            </a:r>
          </a:p>
          <a:p>
            <a:pPr eaLnBrk="1" hangingPunct="1">
              <a:lnSpc>
                <a:spcPct val="80000"/>
              </a:lnSpc>
            </a:pPr>
            <a:r>
              <a:rPr lang="et-EE" sz="2800" dirty="0">
                <a:solidFill>
                  <a:schemeClr val="bg2"/>
                </a:solidFill>
                <a:latin typeface="+mj-lt"/>
              </a:rPr>
              <a:t>Panna haige külili, eemaldada suust toidujäägid, määrida suhu põse limaskestale mett või siirupit.</a:t>
            </a:r>
          </a:p>
          <a:p>
            <a:pPr eaLnBrk="1" hangingPunct="1">
              <a:lnSpc>
                <a:spcPct val="80000"/>
              </a:lnSpc>
            </a:pPr>
            <a:r>
              <a:rPr lang="et-EE" sz="2800" dirty="0">
                <a:solidFill>
                  <a:srgbClr val="FF6600"/>
                </a:solidFill>
                <a:latin typeface="+mj-lt"/>
              </a:rPr>
              <a:t>Koheselt kutsuda arst!</a:t>
            </a:r>
            <a:r>
              <a:rPr lang="et-EE" sz="2800" dirty="0">
                <a:solidFill>
                  <a:schemeClr val="bg2"/>
                </a:solidFill>
                <a:latin typeface="+mj-lt"/>
              </a:rPr>
              <a:t> Süstitakse </a:t>
            </a:r>
            <a:r>
              <a:rPr lang="et-EE" sz="2800" dirty="0" err="1">
                <a:solidFill>
                  <a:schemeClr val="bg2"/>
                </a:solidFill>
                <a:latin typeface="+mj-lt"/>
              </a:rPr>
              <a:t>glükagooni</a:t>
            </a:r>
            <a:r>
              <a:rPr lang="et-EE" sz="2800" dirty="0">
                <a:solidFill>
                  <a:schemeClr val="bg2"/>
                </a:solidFill>
                <a:latin typeface="+mj-lt"/>
              </a:rPr>
              <a:t> (lihasesse või naha alla veresuhkru taseme tõstmiseks).</a:t>
            </a:r>
          </a:p>
          <a:p>
            <a:pPr eaLnBrk="1" hangingPunct="1">
              <a:lnSpc>
                <a:spcPct val="80000"/>
              </a:lnSpc>
            </a:pPr>
            <a:r>
              <a:rPr lang="et-EE" sz="2800" dirty="0">
                <a:solidFill>
                  <a:schemeClr val="bg2"/>
                </a:solidFill>
                <a:latin typeface="+mj-lt"/>
              </a:rPr>
              <a:t>Kui haige tuleb teadvusele anda kohe juua 1 kl mahla ja tükk leiba, korrata veresuhkru mõõtmist. Kui adekvaatsus tagasi, tuleb kõht korralikult täis süüa. </a:t>
            </a:r>
            <a:endParaRPr lang="en-US" sz="2800" u="sng" dirty="0">
              <a:solidFill>
                <a:schemeClr val="bg2"/>
              </a:solidFill>
              <a:latin typeface="+mj-lt"/>
            </a:endParaRPr>
          </a:p>
          <a:p>
            <a:pPr>
              <a:lnSpc>
                <a:spcPct val="80000"/>
              </a:lnSpc>
            </a:pPr>
            <a:endParaRPr lang="et-EE" sz="2800" dirty="0">
              <a:solidFill>
                <a:schemeClr val="bg2"/>
              </a:solidFill>
              <a:latin typeface="InterstateTwoL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466C47-9AD5-D643-9073-584734B6F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b="1" dirty="0">
                <a:solidFill>
                  <a:srgbClr val="FF6600"/>
                </a:solidFill>
              </a:rPr>
              <a:t>Glükagooni karp (HypoKit)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B75748A-A7CC-ACB3-40E1-7FD999CF7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9" y="1988840"/>
            <a:ext cx="7553293" cy="3517465"/>
          </a:xfrm>
        </p:spPr>
      </p:pic>
    </p:spTree>
    <p:extLst>
      <p:ext uri="{BB962C8B-B14F-4D97-AF65-F5344CB8AC3E}">
        <p14:creationId xmlns:p14="http://schemas.microsoft.com/office/powerpoint/2010/main" val="2789929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t-EE" b="1" dirty="0" err="1">
                <a:solidFill>
                  <a:srgbClr val="FF6600"/>
                </a:solidFill>
              </a:rPr>
              <a:t>Glükagooni</a:t>
            </a:r>
            <a:r>
              <a:rPr lang="et-EE" b="1" dirty="0">
                <a:solidFill>
                  <a:srgbClr val="FF6600"/>
                </a:solidFill>
              </a:rPr>
              <a:t> süstimine</a:t>
            </a:r>
          </a:p>
        </p:txBody>
      </p:sp>
      <p:pic>
        <p:nvPicPr>
          <p:cNvPr id="12" name="Content Placeholder 11" descr="Glykakoon__2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5160024" y="1600200"/>
            <a:ext cx="3014952" cy="2185988"/>
          </a:xfrm>
        </p:spPr>
      </p:pic>
      <p:pic>
        <p:nvPicPr>
          <p:cNvPr id="13" name="Content Placeholder 12" descr="Glykakoon__3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954024" y="3979291"/>
            <a:ext cx="3044952" cy="2106168"/>
          </a:xfrm>
        </p:spPr>
      </p:pic>
      <p:pic>
        <p:nvPicPr>
          <p:cNvPr id="14" name="Content Placeholder 13" descr="Glykakoon__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265502" y="3938588"/>
            <a:ext cx="2803995" cy="2187575"/>
          </a:xfrm>
        </p:spPr>
      </p:pic>
      <p:pic>
        <p:nvPicPr>
          <p:cNvPr id="11" name="Content Placeholder 10" descr="Glykakoon__1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1584817" y="1600200"/>
            <a:ext cx="1783366" cy="2185988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t-EE" b="1" dirty="0">
                <a:solidFill>
                  <a:srgbClr val="0070C0"/>
                </a:solidFill>
              </a:rPr>
              <a:t>Kõrge veresuhkruga tunnen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t-EE" sz="2000" dirty="0">
                <a:solidFill>
                  <a:schemeClr val="bg2"/>
                </a:solidFill>
                <a:latin typeface="+mj-lt"/>
              </a:rPr>
              <a:t>raske on keskenduda, raske on õppida</a:t>
            </a:r>
          </a:p>
          <a:p>
            <a:pPr eaLnBrk="1" hangingPunct="1"/>
            <a:r>
              <a:rPr lang="et-EE" sz="2000" dirty="0">
                <a:solidFill>
                  <a:schemeClr val="bg2"/>
                </a:solidFill>
                <a:latin typeface="+mj-lt"/>
              </a:rPr>
              <a:t>olen väsinud</a:t>
            </a:r>
          </a:p>
          <a:p>
            <a:pPr eaLnBrk="1" hangingPunct="1"/>
            <a:r>
              <a:rPr lang="et-EE" sz="2000" dirty="0">
                <a:solidFill>
                  <a:srgbClr val="FF6600"/>
                </a:solidFill>
                <a:latin typeface="+mj-lt"/>
              </a:rPr>
              <a:t>wc-sse ajab</a:t>
            </a:r>
          </a:p>
          <a:p>
            <a:pPr eaLnBrk="1" hangingPunct="1"/>
            <a:r>
              <a:rPr lang="et-EE" sz="2000" dirty="0">
                <a:solidFill>
                  <a:srgbClr val="FF6600"/>
                </a:solidFill>
                <a:latin typeface="+mj-lt"/>
              </a:rPr>
              <a:t>nägu õhetab</a:t>
            </a:r>
          </a:p>
          <a:p>
            <a:pPr eaLnBrk="1" hangingPunct="1"/>
            <a:r>
              <a:rPr lang="et-EE" sz="2000" dirty="0">
                <a:solidFill>
                  <a:srgbClr val="FF6600"/>
                </a:solidFill>
                <a:latin typeface="+mj-lt"/>
              </a:rPr>
              <a:t>ärritun kergesti, võin muutuda kurjaks</a:t>
            </a:r>
          </a:p>
          <a:p>
            <a:pPr eaLnBrk="1" hangingPunct="1"/>
            <a:r>
              <a:rPr lang="et-EE" sz="2000" dirty="0">
                <a:solidFill>
                  <a:srgbClr val="FF6600"/>
                </a:solidFill>
                <a:latin typeface="+mj-lt"/>
              </a:rPr>
              <a:t>suurt joogijanu</a:t>
            </a:r>
          </a:p>
          <a:p>
            <a:pPr eaLnBrk="1" hangingPunct="1"/>
            <a:endParaRPr lang="et-EE" sz="2000" dirty="0">
              <a:solidFill>
                <a:schemeClr val="bg2"/>
              </a:solidFill>
              <a:latin typeface="InterstateTwoLT" pitchFamily="2" charset="0"/>
            </a:endParaRPr>
          </a:p>
          <a:p>
            <a:pPr eaLnBrk="1" hangingPunct="1"/>
            <a:endParaRPr lang="et-EE" sz="2000" dirty="0">
              <a:solidFill>
                <a:schemeClr val="bg2"/>
              </a:solidFill>
              <a:latin typeface="InterstateTwoLT" pitchFamily="2" charset="0"/>
            </a:endParaRPr>
          </a:p>
          <a:p>
            <a:pPr eaLnBrk="1" hangingPunct="1"/>
            <a:endParaRPr lang="et-EE" sz="2000" dirty="0">
              <a:solidFill>
                <a:schemeClr val="bg2"/>
              </a:solidFill>
              <a:latin typeface="InterstateTwoLT" pitchFamily="2" charset="0"/>
            </a:endParaRPr>
          </a:p>
          <a:p>
            <a:pPr eaLnBrk="1" hangingPunct="1"/>
            <a:endParaRPr lang="et-EE" sz="2000" dirty="0">
              <a:solidFill>
                <a:schemeClr val="bg2"/>
              </a:solidFill>
              <a:latin typeface="InterstateTwoLT" pitchFamily="2" charset="0"/>
            </a:endParaRPr>
          </a:p>
          <a:p>
            <a:pPr eaLnBrk="1" hangingPunct="1"/>
            <a:endParaRPr lang="et-EE" sz="2000" dirty="0">
              <a:solidFill>
                <a:schemeClr val="bg2"/>
              </a:solidFill>
              <a:latin typeface="InterstateTwoLT" pitchFamily="2" charset="0"/>
            </a:endParaRPr>
          </a:p>
          <a:p>
            <a:pPr algn="r" eaLnBrk="1" hangingPunct="1">
              <a:buNone/>
            </a:pPr>
            <a:r>
              <a:rPr lang="et-EE" sz="2000" dirty="0">
                <a:solidFill>
                  <a:srgbClr val="0070C0"/>
                </a:solidFill>
              </a:rPr>
              <a:t>ELDÜ uuring 2010</a:t>
            </a:r>
          </a:p>
          <a:p>
            <a:pPr eaLnBrk="1" hangingPunct="1"/>
            <a:endParaRPr lang="et-EE" sz="2000" dirty="0">
              <a:solidFill>
                <a:schemeClr val="bg2"/>
              </a:solidFill>
              <a:latin typeface="InterstateTwo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78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5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5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50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err="1">
                <a:solidFill>
                  <a:srgbClr val="0070C0"/>
                </a:solidFill>
              </a:rPr>
              <a:t>Hüperglükeemia</a:t>
            </a:r>
            <a:r>
              <a:rPr lang="et-EE" b="1" dirty="0">
                <a:solidFill>
                  <a:srgbClr val="0070C0"/>
                </a:solidFill>
              </a:rPr>
              <a:t> (kõrge)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/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Ehk </a:t>
            </a:r>
            <a:r>
              <a:rPr lang="et-EE" b="1" dirty="0">
                <a:solidFill>
                  <a:srgbClr val="0070C0"/>
                </a:solidFill>
                <a:latin typeface="+mj-lt"/>
              </a:rPr>
              <a:t>kõrge</a:t>
            </a:r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 veresuhkru tase</a:t>
            </a:r>
          </a:p>
          <a:p>
            <a:pPr algn="ctr" eaLnBrk="1" hangingPunct="1">
              <a:buFontTx/>
              <a:buNone/>
            </a:pPr>
            <a:r>
              <a:rPr lang="et-EE" b="1" dirty="0">
                <a:solidFill>
                  <a:srgbClr val="0070C0"/>
                </a:solidFill>
                <a:latin typeface="+mj-lt"/>
              </a:rPr>
              <a:t>Veresuhkur </a:t>
            </a:r>
            <a:r>
              <a:rPr lang="et-EE" b="1" dirty="0">
                <a:solidFill>
                  <a:srgbClr val="0070C0"/>
                </a:solidFill>
                <a:latin typeface="+mj-lt"/>
                <a:cs typeface="Tahoma" pitchFamily="34" charset="0"/>
              </a:rPr>
              <a:t>&gt;15,0 </a:t>
            </a:r>
            <a:r>
              <a:rPr lang="et-EE" b="1" dirty="0" err="1">
                <a:solidFill>
                  <a:srgbClr val="0070C0"/>
                </a:solidFill>
                <a:latin typeface="+mj-lt"/>
                <a:cs typeface="Tahoma" pitchFamily="34" charset="0"/>
              </a:rPr>
              <a:t>mmol</a:t>
            </a:r>
            <a:r>
              <a:rPr lang="et-EE" b="1" dirty="0">
                <a:solidFill>
                  <a:srgbClr val="0070C0"/>
                </a:solidFill>
                <a:latin typeface="+mj-lt"/>
                <a:cs typeface="Tahoma" pitchFamily="34" charset="0"/>
              </a:rPr>
              <a:t>/l</a:t>
            </a:r>
          </a:p>
          <a:p>
            <a:pPr algn="ctr" eaLnBrk="1" hangingPunct="1">
              <a:buFontTx/>
              <a:buNone/>
            </a:pPr>
            <a:r>
              <a:rPr lang="et-EE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Põhjused:</a:t>
            </a:r>
            <a:r>
              <a:rPr lang="et-EE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 </a:t>
            </a:r>
          </a:p>
          <a:p>
            <a:pPr algn="ctr" eaLnBrk="1" hangingPunct="1"/>
            <a:r>
              <a:rPr lang="et-E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Liiga vähe insuliini</a:t>
            </a:r>
          </a:p>
          <a:p>
            <a:pPr algn="ctr" eaLnBrk="1" hangingPunct="1"/>
            <a:r>
              <a:rPr lang="et-E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Liiga palju süsivesikuid toidus (liiga suur kogus rasvast, valgurohket, magusat?)</a:t>
            </a:r>
          </a:p>
          <a:p>
            <a:pPr algn="ctr" eaLnBrk="1" hangingPunct="1"/>
            <a:r>
              <a:rPr lang="et-E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Kõrge veresuhkrutasemega kestnud kehaline tegevus</a:t>
            </a:r>
          </a:p>
          <a:p>
            <a:pPr algn="ctr" eaLnBrk="1" hangingPunct="1"/>
            <a:r>
              <a:rPr lang="et-E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Stress ja emotsioonid</a:t>
            </a:r>
          </a:p>
          <a:p>
            <a:pPr algn="ctr" eaLnBrk="1" hangingPunct="1"/>
            <a:r>
              <a:rPr lang="et-EE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Tahoma" pitchFamily="34" charset="0"/>
              </a:rPr>
              <a:t>Algav viirushaigus (sh köha, nohu, palavik jms)</a:t>
            </a:r>
            <a:endParaRPr lang="et-EE" sz="24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3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t-EE" b="1" dirty="0">
                <a:solidFill>
                  <a:srgbClr val="0070C0"/>
                </a:solidFill>
              </a:rPr>
              <a:t>Insuliini süstimine</a:t>
            </a:r>
          </a:p>
        </p:txBody>
      </p:sp>
      <p:pic>
        <p:nvPicPr>
          <p:cNvPr id="15" name="Content Placeholder 14" descr="Systepliiats__3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395536" y="3717032"/>
            <a:ext cx="2154400" cy="2187575"/>
          </a:xfrm>
        </p:spPr>
      </p:pic>
      <p:pic>
        <p:nvPicPr>
          <p:cNvPr id="16" name="Content Placeholder 15" descr="Systepliiats__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411760" y="3717032"/>
            <a:ext cx="2230545" cy="2187575"/>
          </a:xfrm>
        </p:spPr>
      </p:pic>
      <p:pic>
        <p:nvPicPr>
          <p:cNvPr id="14" name="Content Placeholder 13" descr="Systepliiats__2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2483768" y="1484784"/>
            <a:ext cx="2228927" cy="2185988"/>
          </a:xfrm>
        </p:spPr>
      </p:pic>
      <p:pic>
        <p:nvPicPr>
          <p:cNvPr id="13" name="Content Placeholder 12" descr="Systepliiats__1.jpg"/>
          <p:cNvPicPr>
            <a:picLocks noGrp="1" noChangeAspect="1"/>
          </p:cNvPicPr>
          <p:nvPr>
            <p:ph sz="quarter" idx="1"/>
          </p:nvPr>
        </p:nvPicPr>
        <p:blipFill>
          <a:blip r:embed="rId5" cstate="print"/>
          <a:stretch>
            <a:fillRect/>
          </a:stretch>
        </p:blipFill>
        <p:spPr>
          <a:xfrm>
            <a:off x="395536" y="1484784"/>
            <a:ext cx="2152837" cy="2185988"/>
          </a:xfrm>
        </p:spPr>
      </p:pic>
      <p:pic>
        <p:nvPicPr>
          <p:cNvPr id="17" name="Content Placeholder 8" descr="Peni_noela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012160" y="1484784"/>
            <a:ext cx="26394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70C0"/>
                </a:solidFill>
              </a:rPr>
              <a:t>Mis</a:t>
            </a:r>
            <a:r>
              <a:rPr lang="en-US" b="1" dirty="0">
                <a:solidFill>
                  <a:srgbClr val="0070C0"/>
                </a:solidFill>
              </a:rPr>
              <a:t> on </a:t>
            </a:r>
            <a:r>
              <a:rPr lang="en-US" b="1" dirty="0" err="1">
                <a:solidFill>
                  <a:srgbClr val="0070C0"/>
                </a:solidFill>
              </a:rPr>
              <a:t>mis</a:t>
            </a:r>
            <a:r>
              <a:rPr lang="en-US" b="1" dirty="0">
                <a:solidFill>
                  <a:srgbClr val="0070C0"/>
                </a:solidFill>
              </a:rPr>
              <a:t>?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72C6F7-AF8F-5221-27E8-6C88A4D7ED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1476375"/>
            <a:ext cx="4040188" cy="63976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1. </a:t>
            </a:r>
            <a:r>
              <a:rPr lang="en-US" sz="2400" b="1" dirty="0" err="1">
                <a:solidFill>
                  <a:srgbClr val="0070C0"/>
                </a:solidFill>
              </a:rPr>
              <a:t>tüüpi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diabeet</a:t>
            </a:r>
            <a:r>
              <a:rPr lang="en-US" sz="2400" b="1" dirty="0">
                <a:solidFill>
                  <a:srgbClr val="0070C0"/>
                </a:solidFill>
              </a:rPr>
              <a:t> -&gt; T1D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Inglise </a:t>
            </a:r>
            <a:r>
              <a:rPr lang="en-US" dirty="0" err="1">
                <a:solidFill>
                  <a:srgbClr val="0070C0"/>
                </a:solidFill>
              </a:rPr>
              <a:t>keelne</a:t>
            </a:r>
            <a:r>
              <a:rPr lang="en-US" dirty="0">
                <a:solidFill>
                  <a:srgbClr val="0070C0"/>
                </a:solidFill>
              </a:rPr>
              <a:t> video </a:t>
            </a:r>
            <a:r>
              <a:rPr lang="en-US" dirty="0" err="1">
                <a:solidFill>
                  <a:srgbClr val="0070C0"/>
                </a:solidFill>
              </a:rPr>
              <a:t>youtubist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99CC00"/>
              </a:solidFill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https://www.youtube.com/watch?v=_OOWhuC_9Lw&amp;t=4s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43AC5-E3D9-E940-94BD-2A21BD4E3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00142" y="1423753"/>
            <a:ext cx="4041775" cy="639762"/>
          </a:xfrm>
        </p:spPr>
        <p:txBody>
          <a:bodyPr/>
          <a:lstStyle/>
          <a:p>
            <a:r>
              <a:rPr lang="et-EE" dirty="0">
                <a:solidFill>
                  <a:srgbClr val="0070C0"/>
                </a:solidFill>
              </a:rPr>
              <a:t>2. tüüpi diabeet -&gt;T2D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Inglise </a:t>
            </a:r>
            <a:r>
              <a:rPr lang="en-US" dirty="0" err="1">
                <a:solidFill>
                  <a:srgbClr val="0070C0"/>
                </a:solidFill>
              </a:rPr>
              <a:t>keelne</a:t>
            </a:r>
            <a:r>
              <a:rPr lang="en-US" dirty="0">
                <a:solidFill>
                  <a:srgbClr val="0070C0"/>
                </a:solidFill>
              </a:rPr>
              <a:t> video </a:t>
            </a:r>
            <a:r>
              <a:rPr lang="en-US" dirty="0" err="1">
                <a:solidFill>
                  <a:srgbClr val="0070C0"/>
                </a:solidFill>
              </a:rPr>
              <a:t>youtubist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9999"/>
              </a:solidFill>
              <a:hlinkClick r:id="rId3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https://www.youtube.com/watch?v=nBJN7DH83HA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64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17C2DD-18E6-DA88-E28E-6F80DD095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693"/>
            <a:ext cx="8229600" cy="1143000"/>
          </a:xfrm>
        </p:spPr>
        <p:txBody>
          <a:bodyPr/>
          <a:lstStyle/>
          <a:p>
            <a:r>
              <a:rPr lang="et-EE" dirty="0">
                <a:solidFill>
                  <a:srgbClr val="0070C0"/>
                </a:solidFill>
              </a:rPr>
              <a:t>Insuliini annustamine pumbast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FDB1189-E067-E312-FBF1-1A6A15720B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8" y="1255173"/>
            <a:ext cx="4495801" cy="2965915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5C49E71D-2775-0F39-0A0C-76AB10E96A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173"/>
            <a:ext cx="4648198" cy="2965915"/>
          </a:xfr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C7404812-D091-B8F0-7910-E77DDC13B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01131" y="4260049"/>
            <a:ext cx="4341738" cy="248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816027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38CA7B01-57C0-F6C5-9532-7E7726F51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83" y="682857"/>
            <a:ext cx="2966101" cy="4448246"/>
          </a:xfrm>
          <a:prstGeom prst="rect">
            <a:avLst/>
          </a:prstGeom>
        </p:spPr>
      </p:pic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1425DDEA-E9A5-70EC-9D65-B7BA100A6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7" y="638009"/>
            <a:ext cx="2892100" cy="4448246"/>
          </a:xfrm>
          <a:prstGeom prst="rect">
            <a:avLst/>
          </a:prstGeom>
        </p:spPr>
      </p:pic>
      <p:pic>
        <p:nvPicPr>
          <p:cNvPr id="9" name="Content Placeholder 9">
            <a:extLst>
              <a:ext uri="{FF2B5EF4-FFF2-40B4-BE49-F238E27FC236}">
                <a16:creationId xmlns:a16="http://schemas.microsoft.com/office/drawing/2014/main" id="{FF604B9E-A6CB-41F8-6F6F-DFF237EEB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92700"/>
            <a:ext cx="1130300" cy="176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547872-80F4-297A-7213-CC658C9068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952" y="5092700"/>
            <a:ext cx="2133335" cy="1745276"/>
          </a:xfrm>
          <a:prstGeom prst="rect">
            <a:avLst/>
          </a:prstGeom>
        </p:spPr>
      </p:pic>
      <p:pic>
        <p:nvPicPr>
          <p:cNvPr id="11" name="Content Placeholder 13">
            <a:extLst>
              <a:ext uri="{FF2B5EF4-FFF2-40B4-BE49-F238E27FC236}">
                <a16:creationId xmlns:a16="http://schemas.microsoft.com/office/drawing/2014/main" id="{E8A1BF7D-8D8F-9AF2-0CA0-8A51E84EE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0" y="1259136"/>
            <a:ext cx="3479800" cy="38601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E5DEA09-CA3A-5661-0346-F444CE504A68}"/>
              </a:ext>
            </a:extLst>
          </p:cNvPr>
          <p:cNvSpPr txBox="1"/>
          <p:nvPr/>
        </p:nvSpPr>
        <p:spPr>
          <a:xfrm>
            <a:off x="0" y="165204"/>
            <a:ext cx="9144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solidFill>
                  <a:srgbClr val="0070C0"/>
                </a:solidFill>
              </a:rPr>
              <a:t>Veresuhkru püsiv monitooring glükoosisensoriga 288 korda ööpäevas (iga 5. min tagant)</a:t>
            </a:r>
          </a:p>
        </p:txBody>
      </p:sp>
    </p:spTree>
    <p:extLst>
      <p:ext uri="{BB962C8B-B14F-4D97-AF65-F5344CB8AC3E}">
        <p14:creationId xmlns:p14="http://schemas.microsoft.com/office/powerpoint/2010/main" val="401238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2098-7F56-D668-B04E-840823B44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E" sz="4000" dirty="0">
                <a:solidFill>
                  <a:srgbClr val="0070C0"/>
                </a:solidFill>
              </a:rPr>
              <a:t>Sensori alarmid jõuavad  </a:t>
            </a:r>
            <a:r>
              <a:rPr lang="en-EE" sz="4000" b="1" dirty="0">
                <a:solidFill>
                  <a:srgbClr val="0070C0"/>
                </a:solidFill>
              </a:rPr>
              <a:t>nutitelefoni</a:t>
            </a:r>
            <a:r>
              <a:rPr lang="en-EE" sz="4000" dirty="0">
                <a:solidFill>
                  <a:srgbClr val="0070C0"/>
                </a:solidFill>
              </a:rPr>
              <a:t> abil diabeedihaigeni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589E6-2870-775E-7903-8498F6916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EE" sz="2800" dirty="0">
                <a:solidFill>
                  <a:srgbClr val="0070C0"/>
                </a:solidFill>
              </a:rPr>
              <a:t>Sellest lähtuvalt tuleb ümber mõtestada telefoni kasutamine diabeeti põdeva lapse puhul – see on kas klassiõpetaja laual või nt eksami, kontrolltöö ajal õpetaja käes, kes peab sealt veresuhkrukõikumisi ise jälgima, sest see on lapse tervise võtmeküsimus. Diabeeti põdeval lapsel </a:t>
            </a:r>
            <a:r>
              <a:rPr lang="en-EE" sz="2800" b="1" u="sng" dirty="0">
                <a:solidFill>
                  <a:srgbClr val="0070C0"/>
                </a:solidFill>
              </a:rPr>
              <a:t>ei tohi keelata telefoni kasutamist</a:t>
            </a:r>
            <a:r>
              <a:rPr lang="en-EE" sz="2800" dirty="0">
                <a:solidFill>
                  <a:srgbClr val="0070C0"/>
                </a:solidFill>
              </a:rPr>
              <a:t>, aga seda kasutamist tuleb hoida sihipärasena ja kontrolli all.  </a:t>
            </a:r>
          </a:p>
        </p:txBody>
      </p:sp>
    </p:spTree>
    <p:extLst>
      <p:ext uri="{BB962C8B-B14F-4D97-AF65-F5344CB8AC3E}">
        <p14:creationId xmlns:p14="http://schemas.microsoft.com/office/powerpoint/2010/main" val="1445126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4000" b="1" dirty="0" err="1">
                <a:solidFill>
                  <a:srgbClr val="0070C0"/>
                </a:solidFill>
              </a:rPr>
              <a:t>Diabeetiline</a:t>
            </a:r>
            <a:r>
              <a:rPr lang="et-EE" sz="4000" b="1" dirty="0">
                <a:solidFill>
                  <a:srgbClr val="0070C0"/>
                </a:solidFill>
              </a:rPr>
              <a:t> </a:t>
            </a:r>
            <a:r>
              <a:rPr lang="et-EE" sz="4000" b="1" dirty="0" err="1">
                <a:solidFill>
                  <a:srgbClr val="0070C0"/>
                </a:solidFill>
              </a:rPr>
              <a:t>ketoatsidoos</a:t>
            </a:r>
            <a:r>
              <a:rPr lang="et-EE" sz="4000" b="1" dirty="0">
                <a:solidFill>
                  <a:srgbClr val="0070C0"/>
                </a:solidFill>
              </a:rPr>
              <a:t> (DKA)</a:t>
            </a:r>
            <a:r>
              <a:rPr lang="et-EE" sz="4000" b="1" dirty="0">
                <a:solidFill>
                  <a:srgbClr val="FF6600"/>
                </a:solidFill>
              </a:rPr>
              <a:t/>
            </a:r>
            <a:br>
              <a:rPr lang="et-EE" sz="4000" b="1" dirty="0">
                <a:solidFill>
                  <a:srgbClr val="FF6600"/>
                </a:solidFill>
              </a:rPr>
            </a:br>
            <a:r>
              <a:rPr lang="et-EE" sz="4000" b="1" dirty="0">
                <a:solidFill>
                  <a:srgbClr val="FF6600"/>
                </a:solidFill>
              </a:rPr>
              <a:t>Kui laps oksendab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t-EE" sz="2400" dirty="0">
                <a:solidFill>
                  <a:schemeClr val="bg2"/>
                </a:solidFill>
                <a:latin typeface="Arial" charset="0"/>
              </a:rPr>
              <a:t>DKA esineb sageli e</a:t>
            </a:r>
            <a:r>
              <a:rPr lang="et-EE" sz="2400" dirty="0">
                <a:solidFill>
                  <a:schemeClr val="bg2"/>
                </a:solidFill>
              </a:rPr>
              <a:t>smahaigestumisel</a:t>
            </a:r>
            <a:r>
              <a:rPr lang="en-US" sz="2400" dirty="0">
                <a:solidFill>
                  <a:schemeClr val="bg2"/>
                </a:solidFill>
              </a:rPr>
              <a:t> </a:t>
            </a:r>
            <a:r>
              <a:rPr lang="et-EE" sz="2400" dirty="0">
                <a:solidFill>
                  <a:schemeClr val="bg2"/>
                </a:solidFill>
              </a:rPr>
              <a:t>või halvasti kontrollitud T1D </a:t>
            </a:r>
            <a:r>
              <a:rPr lang="et-EE" sz="2400" dirty="0">
                <a:solidFill>
                  <a:schemeClr val="bg2"/>
                </a:solidFill>
                <a:latin typeface="Arial" charset="0"/>
              </a:rPr>
              <a:t>korral (veresuhkrutase on </a:t>
            </a:r>
            <a:r>
              <a:rPr lang="et-EE" sz="2400" b="1" dirty="0">
                <a:solidFill>
                  <a:srgbClr val="FF6600"/>
                </a:solidFill>
                <a:latin typeface="Arial" charset="0"/>
              </a:rPr>
              <a:t>pikka aega </a:t>
            </a:r>
            <a:r>
              <a:rPr lang="et-EE" sz="2400" dirty="0">
                <a:solidFill>
                  <a:schemeClr val="bg2"/>
                </a:solidFill>
                <a:latin typeface="Arial" charset="0"/>
              </a:rPr>
              <a:t>(tunde; päevi) </a:t>
            </a:r>
            <a:r>
              <a:rPr lang="et-EE" sz="2400" b="1" dirty="0">
                <a:solidFill>
                  <a:srgbClr val="FF6600"/>
                </a:solidFill>
                <a:latin typeface="Arial" charset="0"/>
              </a:rPr>
              <a:t>kõrge</a:t>
            </a:r>
            <a:r>
              <a:rPr lang="et-EE" sz="2400" dirty="0">
                <a:solidFill>
                  <a:schemeClr val="bg2"/>
                </a:solidFill>
                <a:latin typeface="Arial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t-EE" sz="2400" dirty="0">
                <a:solidFill>
                  <a:schemeClr val="bg2"/>
                </a:solidFill>
              </a:rPr>
              <a:t>Insuliini puuduse tõttu kehas ei saa koed kasutada energiatootmiseks glükoosi. Energia saamiseks kasutatakse alternatiivina inimese enda rasvkude. Rasvkoe lagundamisel tekivad kehas  happelised produktid (</a:t>
            </a:r>
            <a:r>
              <a:rPr lang="et-EE" sz="2400" dirty="0" err="1">
                <a:solidFill>
                  <a:schemeClr val="bg2"/>
                </a:solidFill>
              </a:rPr>
              <a:t>ketoonid</a:t>
            </a:r>
            <a:r>
              <a:rPr lang="et-EE" sz="2400" dirty="0">
                <a:solidFill>
                  <a:schemeClr val="bg2"/>
                </a:solidFill>
              </a:rPr>
              <a:t>)</a:t>
            </a:r>
            <a:r>
              <a:rPr lang="et-EE" sz="2400" dirty="0">
                <a:solidFill>
                  <a:schemeClr val="bg2"/>
                </a:solidFill>
                <a:latin typeface="Arial" charset="0"/>
              </a:rPr>
              <a:t>, mis põhjustavad kehas mürgistuse </a:t>
            </a:r>
            <a:r>
              <a:rPr lang="et-EE" sz="2400" dirty="0">
                <a:solidFill>
                  <a:schemeClr val="bg2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t-EE" sz="2400" dirty="0">
                <a:solidFill>
                  <a:schemeClr val="bg2"/>
                </a:solidFill>
              </a:rPr>
              <a:t>DKA tunnused: kiire ja sügav hingamine, </a:t>
            </a:r>
            <a:r>
              <a:rPr lang="et-EE" sz="2400" b="1" dirty="0">
                <a:solidFill>
                  <a:srgbClr val="FF6600"/>
                </a:solidFill>
              </a:rPr>
              <a:t>atsetoonilõhn</a:t>
            </a:r>
            <a:r>
              <a:rPr lang="et-EE" sz="2400" dirty="0">
                <a:solidFill>
                  <a:schemeClr val="bg2"/>
                </a:solidFill>
              </a:rPr>
              <a:t> väljahingatavas õhus, südametegevuse kiirenemine, kõhuvalu, </a:t>
            </a:r>
            <a:r>
              <a:rPr lang="et-EE" sz="2400" b="1" dirty="0">
                <a:solidFill>
                  <a:srgbClr val="FF6600"/>
                </a:solidFill>
              </a:rPr>
              <a:t>oksendamine</a:t>
            </a:r>
            <a:r>
              <a:rPr lang="et-EE" sz="2400" dirty="0">
                <a:solidFill>
                  <a:schemeClr val="bg2"/>
                </a:solidFill>
              </a:rPr>
              <a:t>, loidus ja teadvusehäire</a:t>
            </a:r>
          </a:p>
          <a:p>
            <a:pPr eaLnBrk="1" hangingPunct="1">
              <a:lnSpc>
                <a:spcPct val="90000"/>
              </a:lnSpc>
            </a:pPr>
            <a:r>
              <a:rPr lang="et-EE" sz="2400" dirty="0">
                <a:solidFill>
                  <a:schemeClr val="bg2"/>
                </a:solidFill>
              </a:rPr>
              <a:t>Ka oksendamisega kulgev kõhuviirus T1D puhul</a:t>
            </a:r>
            <a:r>
              <a:rPr lang="et-EE" sz="2400" b="1" dirty="0">
                <a:solidFill>
                  <a:srgbClr val="FF6600"/>
                </a:solidFill>
              </a:rPr>
              <a:t> ohtlik</a:t>
            </a:r>
            <a:r>
              <a:rPr lang="et-EE" sz="2400" dirty="0">
                <a:solidFill>
                  <a:schemeClr val="bg2"/>
                </a:solidFill>
              </a:rPr>
              <a:t>, kuna veresuhkrutase võib langeda </a:t>
            </a:r>
            <a:r>
              <a:rPr lang="et-EE" sz="2400" b="1" dirty="0">
                <a:solidFill>
                  <a:srgbClr val="FF6600"/>
                </a:solidFill>
              </a:rPr>
              <a:t>väga madalale</a:t>
            </a:r>
            <a:endParaRPr lang="en-US" sz="2400" b="1" dirty="0">
              <a:solidFill>
                <a:srgbClr val="FF6600"/>
              </a:solidFill>
            </a:endParaRPr>
          </a:p>
          <a:p>
            <a:endParaRPr lang="et-EE" sz="2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898694" y="855156"/>
            <a:ext cx="1307054" cy="5443338"/>
            <a:chOff x="1569059" y="540004"/>
            <a:chExt cx="1080135" cy="4498314"/>
          </a:xfrm>
        </p:grpSpPr>
        <p:sp>
          <p:nvSpPr>
            <p:cNvPr id="4" name="object 4"/>
            <p:cNvSpPr/>
            <p:nvPr/>
          </p:nvSpPr>
          <p:spPr>
            <a:xfrm>
              <a:off x="1803069" y="540004"/>
              <a:ext cx="612140" cy="4043045"/>
            </a:xfrm>
            <a:custGeom>
              <a:avLst/>
              <a:gdLst/>
              <a:ahLst/>
              <a:cxnLst/>
              <a:rect l="l" t="t" r="r" b="b"/>
              <a:pathLst>
                <a:path w="612139" h="4043045">
                  <a:moveTo>
                    <a:pt x="287997" y="0"/>
                  </a:moveTo>
                  <a:lnTo>
                    <a:pt x="121499" y="4499"/>
                  </a:lnTo>
                  <a:lnTo>
                    <a:pt x="35999" y="35999"/>
                  </a:lnTo>
                  <a:lnTo>
                    <a:pt x="4499" y="121499"/>
                  </a:lnTo>
                  <a:lnTo>
                    <a:pt x="0" y="287997"/>
                  </a:lnTo>
                  <a:lnTo>
                    <a:pt x="0" y="3754805"/>
                  </a:lnTo>
                  <a:lnTo>
                    <a:pt x="4499" y="3921304"/>
                  </a:lnTo>
                  <a:lnTo>
                    <a:pt x="35999" y="4006803"/>
                  </a:lnTo>
                  <a:lnTo>
                    <a:pt x="121499" y="4038303"/>
                  </a:lnTo>
                  <a:lnTo>
                    <a:pt x="287997" y="4042803"/>
                  </a:lnTo>
                  <a:lnTo>
                    <a:pt x="324002" y="4042803"/>
                  </a:lnTo>
                  <a:lnTo>
                    <a:pt x="490501" y="4038303"/>
                  </a:lnTo>
                  <a:lnTo>
                    <a:pt x="576000" y="4006803"/>
                  </a:lnTo>
                  <a:lnTo>
                    <a:pt x="607500" y="3921304"/>
                  </a:lnTo>
                  <a:lnTo>
                    <a:pt x="612000" y="3754805"/>
                  </a:lnTo>
                  <a:lnTo>
                    <a:pt x="612000" y="287997"/>
                  </a:lnTo>
                  <a:lnTo>
                    <a:pt x="607500" y="121499"/>
                  </a:lnTo>
                  <a:lnTo>
                    <a:pt x="576000" y="35999"/>
                  </a:lnTo>
                  <a:lnTo>
                    <a:pt x="490501" y="4499"/>
                  </a:lnTo>
                  <a:lnTo>
                    <a:pt x="324002" y="0"/>
                  </a:lnTo>
                  <a:lnTo>
                    <a:pt x="287997" y="0"/>
                  </a:lnTo>
                  <a:close/>
                </a:path>
              </a:pathLst>
            </a:custGeom>
            <a:ln w="12700">
              <a:solidFill>
                <a:srgbClr val="2540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69059" y="3958183"/>
              <a:ext cx="1080135" cy="1080135"/>
            </a:xfrm>
            <a:custGeom>
              <a:avLst/>
              <a:gdLst/>
              <a:ahLst/>
              <a:cxnLst/>
              <a:rect l="l" t="t" r="r" b="b"/>
              <a:pathLst>
                <a:path w="1080135" h="1080135">
                  <a:moveTo>
                    <a:pt x="540004" y="0"/>
                  </a:moveTo>
                  <a:lnTo>
                    <a:pt x="490852" y="2206"/>
                  </a:lnTo>
                  <a:lnTo>
                    <a:pt x="442938" y="8699"/>
                  </a:lnTo>
                  <a:lnTo>
                    <a:pt x="396450" y="19288"/>
                  </a:lnTo>
                  <a:lnTo>
                    <a:pt x="351579" y="33782"/>
                  </a:lnTo>
                  <a:lnTo>
                    <a:pt x="308517" y="51991"/>
                  </a:lnTo>
                  <a:lnTo>
                    <a:pt x="267454" y="73723"/>
                  </a:lnTo>
                  <a:lnTo>
                    <a:pt x="228580" y="98789"/>
                  </a:lnTo>
                  <a:lnTo>
                    <a:pt x="192087" y="126997"/>
                  </a:lnTo>
                  <a:lnTo>
                    <a:pt x="158164" y="158157"/>
                  </a:lnTo>
                  <a:lnTo>
                    <a:pt x="127002" y="192079"/>
                  </a:lnTo>
                  <a:lnTo>
                    <a:pt x="98793" y="228572"/>
                  </a:lnTo>
                  <a:lnTo>
                    <a:pt x="73726" y="267445"/>
                  </a:lnTo>
                  <a:lnTo>
                    <a:pt x="51993" y="308507"/>
                  </a:lnTo>
                  <a:lnTo>
                    <a:pt x="33784" y="351568"/>
                  </a:lnTo>
                  <a:lnTo>
                    <a:pt x="19289" y="396438"/>
                  </a:lnTo>
                  <a:lnTo>
                    <a:pt x="8700" y="442925"/>
                  </a:lnTo>
                  <a:lnTo>
                    <a:pt x="2206" y="490840"/>
                  </a:lnTo>
                  <a:lnTo>
                    <a:pt x="0" y="539991"/>
                  </a:lnTo>
                  <a:lnTo>
                    <a:pt x="2206" y="589142"/>
                  </a:lnTo>
                  <a:lnTo>
                    <a:pt x="8700" y="637057"/>
                  </a:lnTo>
                  <a:lnTo>
                    <a:pt x="19289" y="683545"/>
                  </a:lnTo>
                  <a:lnTo>
                    <a:pt x="33784" y="728415"/>
                  </a:lnTo>
                  <a:lnTo>
                    <a:pt x="51993" y="771477"/>
                  </a:lnTo>
                  <a:lnTo>
                    <a:pt x="73726" y="812540"/>
                  </a:lnTo>
                  <a:lnTo>
                    <a:pt x="98793" y="851414"/>
                  </a:lnTo>
                  <a:lnTo>
                    <a:pt x="127002" y="887908"/>
                  </a:lnTo>
                  <a:lnTo>
                    <a:pt x="158164" y="921831"/>
                  </a:lnTo>
                  <a:lnTo>
                    <a:pt x="192087" y="952992"/>
                  </a:lnTo>
                  <a:lnTo>
                    <a:pt x="228580" y="981201"/>
                  </a:lnTo>
                  <a:lnTo>
                    <a:pt x="267454" y="1006268"/>
                  </a:lnTo>
                  <a:lnTo>
                    <a:pt x="308517" y="1028001"/>
                  </a:lnTo>
                  <a:lnTo>
                    <a:pt x="351579" y="1046211"/>
                  </a:lnTo>
                  <a:lnTo>
                    <a:pt x="396450" y="1060705"/>
                  </a:lnTo>
                  <a:lnTo>
                    <a:pt x="442938" y="1071295"/>
                  </a:lnTo>
                  <a:lnTo>
                    <a:pt x="490852" y="1077788"/>
                  </a:lnTo>
                  <a:lnTo>
                    <a:pt x="540004" y="1079995"/>
                  </a:lnTo>
                  <a:lnTo>
                    <a:pt x="589155" y="1077788"/>
                  </a:lnTo>
                  <a:lnTo>
                    <a:pt x="637069" y="1071295"/>
                  </a:lnTo>
                  <a:lnTo>
                    <a:pt x="683557" y="1060705"/>
                  </a:lnTo>
                  <a:lnTo>
                    <a:pt x="728428" y="1046211"/>
                  </a:lnTo>
                  <a:lnTo>
                    <a:pt x="771490" y="1028001"/>
                  </a:lnTo>
                  <a:lnTo>
                    <a:pt x="812553" y="1006268"/>
                  </a:lnTo>
                  <a:lnTo>
                    <a:pt x="851427" y="981201"/>
                  </a:lnTo>
                  <a:lnTo>
                    <a:pt x="887920" y="952992"/>
                  </a:lnTo>
                  <a:lnTo>
                    <a:pt x="921843" y="921831"/>
                  </a:lnTo>
                  <a:lnTo>
                    <a:pt x="953005" y="887908"/>
                  </a:lnTo>
                  <a:lnTo>
                    <a:pt x="981214" y="851414"/>
                  </a:lnTo>
                  <a:lnTo>
                    <a:pt x="1006281" y="812540"/>
                  </a:lnTo>
                  <a:lnTo>
                    <a:pt x="1028014" y="771477"/>
                  </a:lnTo>
                  <a:lnTo>
                    <a:pt x="1046223" y="728415"/>
                  </a:lnTo>
                  <a:lnTo>
                    <a:pt x="1060718" y="683545"/>
                  </a:lnTo>
                  <a:lnTo>
                    <a:pt x="1071307" y="637057"/>
                  </a:lnTo>
                  <a:lnTo>
                    <a:pt x="1077801" y="589142"/>
                  </a:lnTo>
                  <a:lnTo>
                    <a:pt x="1080008" y="539991"/>
                  </a:lnTo>
                  <a:lnTo>
                    <a:pt x="1077801" y="490840"/>
                  </a:lnTo>
                  <a:lnTo>
                    <a:pt x="1071307" y="442925"/>
                  </a:lnTo>
                  <a:lnTo>
                    <a:pt x="1060718" y="396438"/>
                  </a:lnTo>
                  <a:lnTo>
                    <a:pt x="1046223" y="351568"/>
                  </a:lnTo>
                  <a:lnTo>
                    <a:pt x="1028014" y="308507"/>
                  </a:lnTo>
                  <a:lnTo>
                    <a:pt x="1006281" y="267445"/>
                  </a:lnTo>
                  <a:lnTo>
                    <a:pt x="981214" y="228572"/>
                  </a:lnTo>
                  <a:lnTo>
                    <a:pt x="953005" y="192079"/>
                  </a:lnTo>
                  <a:lnTo>
                    <a:pt x="921843" y="158157"/>
                  </a:lnTo>
                  <a:lnTo>
                    <a:pt x="887920" y="126997"/>
                  </a:lnTo>
                  <a:lnTo>
                    <a:pt x="851427" y="98789"/>
                  </a:lnTo>
                  <a:lnTo>
                    <a:pt x="812553" y="73723"/>
                  </a:lnTo>
                  <a:lnTo>
                    <a:pt x="771490" y="51991"/>
                  </a:lnTo>
                  <a:lnTo>
                    <a:pt x="728428" y="33782"/>
                  </a:lnTo>
                  <a:lnTo>
                    <a:pt x="683557" y="19288"/>
                  </a:lnTo>
                  <a:lnTo>
                    <a:pt x="637069" y="8699"/>
                  </a:lnTo>
                  <a:lnTo>
                    <a:pt x="589155" y="2206"/>
                  </a:lnTo>
                  <a:lnTo>
                    <a:pt x="54000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69059" y="3958183"/>
              <a:ext cx="1080135" cy="1080135"/>
            </a:xfrm>
            <a:custGeom>
              <a:avLst/>
              <a:gdLst/>
              <a:ahLst/>
              <a:cxnLst/>
              <a:rect l="l" t="t" r="r" b="b"/>
              <a:pathLst>
                <a:path w="1080135" h="1080135">
                  <a:moveTo>
                    <a:pt x="540004" y="1079995"/>
                  </a:moveTo>
                  <a:lnTo>
                    <a:pt x="589155" y="1077788"/>
                  </a:lnTo>
                  <a:lnTo>
                    <a:pt x="637069" y="1071295"/>
                  </a:lnTo>
                  <a:lnTo>
                    <a:pt x="683557" y="1060705"/>
                  </a:lnTo>
                  <a:lnTo>
                    <a:pt x="728428" y="1046211"/>
                  </a:lnTo>
                  <a:lnTo>
                    <a:pt x="771490" y="1028001"/>
                  </a:lnTo>
                  <a:lnTo>
                    <a:pt x="812553" y="1006268"/>
                  </a:lnTo>
                  <a:lnTo>
                    <a:pt x="851427" y="981201"/>
                  </a:lnTo>
                  <a:lnTo>
                    <a:pt x="887920" y="952992"/>
                  </a:lnTo>
                  <a:lnTo>
                    <a:pt x="921843" y="921831"/>
                  </a:lnTo>
                  <a:lnTo>
                    <a:pt x="953005" y="887908"/>
                  </a:lnTo>
                  <a:lnTo>
                    <a:pt x="981214" y="851414"/>
                  </a:lnTo>
                  <a:lnTo>
                    <a:pt x="1006281" y="812540"/>
                  </a:lnTo>
                  <a:lnTo>
                    <a:pt x="1028014" y="771477"/>
                  </a:lnTo>
                  <a:lnTo>
                    <a:pt x="1046223" y="728415"/>
                  </a:lnTo>
                  <a:lnTo>
                    <a:pt x="1060718" y="683545"/>
                  </a:lnTo>
                  <a:lnTo>
                    <a:pt x="1071307" y="637057"/>
                  </a:lnTo>
                  <a:lnTo>
                    <a:pt x="1077801" y="589142"/>
                  </a:lnTo>
                  <a:lnTo>
                    <a:pt x="1080008" y="539991"/>
                  </a:lnTo>
                  <a:lnTo>
                    <a:pt x="1077801" y="490840"/>
                  </a:lnTo>
                  <a:lnTo>
                    <a:pt x="1071307" y="442925"/>
                  </a:lnTo>
                  <a:lnTo>
                    <a:pt x="1060718" y="396438"/>
                  </a:lnTo>
                  <a:lnTo>
                    <a:pt x="1046223" y="351568"/>
                  </a:lnTo>
                  <a:lnTo>
                    <a:pt x="1028014" y="308507"/>
                  </a:lnTo>
                  <a:lnTo>
                    <a:pt x="1006281" y="267445"/>
                  </a:lnTo>
                  <a:lnTo>
                    <a:pt x="981214" y="228572"/>
                  </a:lnTo>
                  <a:lnTo>
                    <a:pt x="953005" y="192079"/>
                  </a:lnTo>
                  <a:lnTo>
                    <a:pt x="921843" y="158157"/>
                  </a:lnTo>
                  <a:lnTo>
                    <a:pt x="887920" y="126997"/>
                  </a:lnTo>
                  <a:lnTo>
                    <a:pt x="851427" y="98789"/>
                  </a:lnTo>
                  <a:lnTo>
                    <a:pt x="812553" y="73723"/>
                  </a:lnTo>
                  <a:lnTo>
                    <a:pt x="771490" y="51991"/>
                  </a:lnTo>
                  <a:lnTo>
                    <a:pt x="728428" y="33782"/>
                  </a:lnTo>
                  <a:lnTo>
                    <a:pt x="683557" y="19288"/>
                  </a:lnTo>
                  <a:lnTo>
                    <a:pt x="637069" y="8699"/>
                  </a:lnTo>
                  <a:lnTo>
                    <a:pt x="589155" y="2206"/>
                  </a:lnTo>
                  <a:lnTo>
                    <a:pt x="540004" y="0"/>
                  </a:lnTo>
                  <a:lnTo>
                    <a:pt x="490852" y="2206"/>
                  </a:lnTo>
                  <a:lnTo>
                    <a:pt x="442938" y="8699"/>
                  </a:lnTo>
                  <a:lnTo>
                    <a:pt x="396450" y="19288"/>
                  </a:lnTo>
                  <a:lnTo>
                    <a:pt x="351579" y="33782"/>
                  </a:lnTo>
                  <a:lnTo>
                    <a:pt x="308517" y="51991"/>
                  </a:lnTo>
                  <a:lnTo>
                    <a:pt x="267454" y="73723"/>
                  </a:lnTo>
                  <a:lnTo>
                    <a:pt x="228580" y="98789"/>
                  </a:lnTo>
                  <a:lnTo>
                    <a:pt x="192087" y="126997"/>
                  </a:lnTo>
                  <a:lnTo>
                    <a:pt x="158164" y="158157"/>
                  </a:lnTo>
                  <a:lnTo>
                    <a:pt x="127002" y="192079"/>
                  </a:lnTo>
                  <a:lnTo>
                    <a:pt x="98793" y="228572"/>
                  </a:lnTo>
                  <a:lnTo>
                    <a:pt x="73726" y="267445"/>
                  </a:lnTo>
                  <a:lnTo>
                    <a:pt x="51993" y="308507"/>
                  </a:lnTo>
                  <a:lnTo>
                    <a:pt x="33784" y="351568"/>
                  </a:lnTo>
                  <a:lnTo>
                    <a:pt x="19289" y="396438"/>
                  </a:lnTo>
                  <a:lnTo>
                    <a:pt x="8700" y="442925"/>
                  </a:lnTo>
                  <a:lnTo>
                    <a:pt x="2206" y="490840"/>
                  </a:lnTo>
                  <a:lnTo>
                    <a:pt x="0" y="539991"/>
                  </a:lnTo>
                  <a:lnTo>
                    <a:pt x="2206" y="589142"/>
                  </a:lnTo>
                  <a:lnTo>
                    <a:pt x="8700" y="637057"/>
                  </a:lnTo>
                  <a:lnTo>
                    <a:pt x="19289" y="683545"/>
                  </a:lnTo>
                  <a:lnTo>
                    <a:pt x="33784" y="728415"/>
                  </a:lnTo>
                  <a:lnTo>
                    <a:pt x="51993" y="771477"/>
                  </a:lnTo>
                  <a:lnTo>
                    <a:pt x="73726" y="812540"/>
                  </a:lnTo>
                  <a:lnTo>
                    <a:pt x="98793" y="851414"/>
                  </a:lnTo>
                  <a:lnTo>
                    <a:pt x="127002" y="887908"/>
                  </a:lnTo>
                  <a:lnTo>
                    <a:pt x="158164" y="921831"/>
                  </a:lnTo>
                  <a:lnTo>
                    <a:pt x="192087" y="952992"/>
                  </a:lnTo>
                  <a:lnTo>
                    <a:pt x="228580" y="981201"/>
                  </a:lnTo>
                  <a:lnTo>
                    <a:pt x="267454" y="1006268"/>
                  </a:lnTo>
                  <a:lnTo>
                    <a:pt x="308517" y="1028001"/>
                  </a:lnTo>
                  <a:lnTo>
                    <a:pt x="351579" y="1046211"/>
                  </a:lnTo>
                  <a:lnTo>
                    <a:pt x="396450" y="1060705"/>
                  </a:lnTo>
                  <a:lnTo>
                    <a:pt x="442938" y="1071295"/>
                  </a:lnTo>
                  <a:lnTo>
                    <a:pt x="490852" y="1077788"/>
                  </a:lnTo>
                  <a:lnTo>
                    <a:pt x="540004" y="1079995"/>
                  </a:lnTo>
                  <a:close/>
                </a:path>
              </a:pathLst>
            </a:custGeom>
            <a:ln w="12700">
              <a:solidFill>
                <a:srgbClr val="25408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9046" y="4159464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89" h="720089">
                  <a:moveTo>
                    <a:pt x="359994" y="0"/>
                  </a:moveTo>
                  <a:lnTo>
                    <a:pt x="311145" y="3286"/>
                  </a:lnTo>
                  <a:lnTo>
                    <a:pt x="264293" y="12859"/>
                  </a:lnTo>
                  <a:lnTo>
                    <a:pt x="219868" y="28290"/>
                  </a:lnTo>
                  <a:lnTo>
                    <a:pt x="178298" y="49150"/>
                  </a:lnTo>
                  <a:lnTo>
                    <a:pt x="140012" y="75010"/>
                  </a:lnTo>
                  <a:lnTo>
                    <a:pt x="105440" y="105441"/>
                  </a:lnTo>
                  <a:lnTo>
                    <a:pt x="75009" y="140015"/>
                  </a:lnTo>
                  <a:lnTo>
                    <a:pt x="49149" y="178302"/>
                  </a:lnTo>
                  <a:lnTo>
                    <a:pt x="28290" y="219873"/>
                  </a:lnTo>
                  <a:lnTo>
                    <a:pt x="12859" y="264301"/>
                  </a:lnTo>
                  <a:lnTo>
                    <a:pt x="3286" y="311155"/>
                  </a:lnTo>
                  <a:lnTo>
                    <a:pt x="0" y="360006"/>
                  </a:lnTo>
                  <a:lnTo>
                    <a:pt x="3286" y="408855"/>
                  </a:lnTo>
                  <a:lnTo>
                    <a:pt x="12859" y="455707"/>
                  </a:lnTo>
                  <a:lnTo>
                    <a:pt x="28290" y="500132"/>
                  </a:lnTo>
                  <a:lnTo>
                    <a:pt x="49149" y="541702"/>
                  </a:lnTo>
                  <a:lnTo>
                    <a:pt x="75009" y="579988"/>
                  </a:lnTo>
                  <a:lnTo>
                    <a:pt x="105440" y="614560"/>
                  </a:lnTo>
                  <a:lnTo>
                    <a:pt x="140012" y="644991"/>
                  </a:lnTo>
                  <a:lnTo>
                    <a:pt x="178298" y="670851"/>
                  </a:lnTo>
                  <a:lnTo>
                    <a:pt x="219868" y="691710"/>
                  </a:lnTo>
                  <a:lnTo>
                    <a:pt x="264293" y="707141"/>
                  </a:lnTo>
                  <a:lnTo>
                    <a:pt x="311145" y="716714"/>
                  </a:lnTo>
                  <a:lnTo>
                    <a:pt x="359994" y="720001"/>
                  </a:lnTo>
                  <a:lnTo>
                    <a:pt x="408843" y="716714"/>
                  </a:lnTo>
                  <a:lnTo>
                    <a:pt x="455694" y="707141"/>
                  </a:lnTo>
                  <a:lnTo>
                    <a:pt x="500119" y="691710"/>
                  </a:lnTo>
                  <a:lnTo>
                    <a:pt x="541689" y="670851"/>
                  </a:lnTo>
                  <a:lnTo>
                    <a:pt x="579975" y="644991"/>
                  </a:lnTo>
                  <a:lnTo>
                    <a:pt x="614548" y="614560"/>
                  </a:lnTo>
                  <a:lnTo>
                    <a:pt x="644978" y="579988"/>
                  </a:lnTo>
                  <a:lnTo>
                    <a:pt x="670838" y="541702"/>
                  </a:lnTo>
                  <a:lnTo>
                    <a:pt x="691698" y="500132"/>
                  </a:lnTo>
                  <a:lnTo>
                    <a:pt x="707129" y="455707"/>
                  </a:lnTo>
                  <a:lnTo>
                    <a:pt x="716702" y="408855"/>
                  </a:lnTo>
                  <a:lnTo>
                    <a:pt x="719988" y="360006"/>
                  </a:lnTo>
                  <a:lnTo>
                    <a:pt x="716702" y="311155"/>
                  </a:lnTo>
                  <a:lnTo>
                    <a:pt x="707129" y="264301"/>
                  </a:lnTo>
                  <a:lnTo>
                    <a:pt x="691698" y="219873"/>
                  </a:lnTo>
                  <a:lnTo>
                    <a:pt x="670838" y="178302"/>
                  </a:lnTo>
                  <a:lnTo>
                    <a:pt x="644978" y="140015"/>
                  </a:lnTo>
                  <a:lnTo>
                    <a:pt x="614548" y="105441"/>
                  </a:lnTo>
                  <a:lnTo>
                    <a:pt x="579975" y="75010"/>
                  </a:lnTo>
                  <a:lnTo>
                    <a:pt x="541689" y="49150"/>
                  </a:lnTo>
                  <a:lnTo>
                    <a:pt x="500119" y="28290"/>
                  </a:lnTo>
                  <a:lnTo>
                    <a:pt x="455694" y="12859"/>
                  </a:lnTo>
                  <a:lnTo>
                    <a:pt x="408843" y="3286"/>
                  </a:lnTo>
                  <a:lnTo>
                    <a:pt x="359994" y="0"/>
                  </a:lnTo>
                  <a:close/>
                </a:path>
              </a:pathLst>
            </a:custGeom>
            <a:solidFill>
              <a:srgbClr val="D719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343940" y="1236333"/>
            <a:ext cx="41647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3"/>
              </a:lnSpc>
            </a:pPr>
            <a:r>
              <a:rPr sz="1452" b="1" spc="-24" dirty="0">
                <a:solidFill>
                  <a:srgbClr val="231F20"/>
                </a:solidFill>
                <a:latin typeface="Tahoma"/>
                <a:cs typeface="Tahoma"/>
              </a:rPr>
              <a:t>20,0</a:t>
            </a:r>
            <a:endParaRPr sz="1452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70681" y="1584845"/>
            <a:ext cx="3634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3"/>
              </a:lnSpc>
            </a:pPr>
            <a:r>
              <a:rPr sz="1452" b="1" spc="-115" dirty="0">
                <a:solidFill>
                  <a:srgbClr val="231F20"/>
                </a:solidFill>
                <a:latin typeface="Tahoma"/>
                <a:cs typeface="Tahoma"/>
              </a:rPr>
              <a:t>15,0</a:t>
            </a:r>
            <a:endParaRPr sz="1452">
              <a:latin typeface="Tahoma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369759" y="1933355"/>
            <a:ext cx="364992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3"/>
              </a:lnSpc>
            </a:pPr>
            <a:r>
              <a:rPr sz="1452" b="1" spc="-115" dirty="0">
                <a:solidFill>
                  <a:srgbClr val="231F20"/>
                </a:solidFill>
                <a:latin typeface="Tahoma"/>
                <a:cs typeface="Tahoma"/>
              </a:rPr>
              <a:t>10,0</a:t>
            </a:r>
            <a:endParaRPr sz="1452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01201" y="2281866"/>
            <a:ext cx="301981" cy="556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84">
              <a:lnSpc>
                <a:spcPts val="1603"/>
              </a:lnSpc>
            </a:pPr>
            <a:r>
              <a:rPr sz="1452" b="1" spc="-30" dirty="0">
                <a:solidFill>
                  <a:srgbClr val="231F20"/>
                </a:solidFill>
                <a:latin typeface="Tahoma"/>
                <a:cs typeface="Tahoma"/>
              </a:rPr>
              <a:t>9,0</a:t>
            </a:r>
            <a:endParaRPr sz="1452">
              <a:latin typeface="Tahoma"/>
              <a:cs typeface="Tahoma"/>
            </a:endParaRPr>
          </a:p>
          <a:p>
            <a:pPr>
              <a:spcBef>
                <a:spcPts val="998"/>
              </a:spcBef>
            </a:pPr>
            <a:r>
              <a:rPr sz="1452" b="1" spc="-30" dirty="0">
                <a:solidFill>
                  <a:srgbClr val="231F20"/>
                </a:solidFill>
                <a:latin typeface="Tahoma"/>
                <a:cs typeface="Tahoma"/>
              </a:rPr>
              <a:t>8,0</a:t>
            </a:r>
            <a:endParaRPr sz="1452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404798" y="2978887"/>
            <a:ext cx="295067" cy="9085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831">
              <a:lnSpc>
                <a:spcPts val="1603"/>
              </a:lnSpc>
            </a:pPr>
            <a:r>
              <a:rPr sz="1452" b="1" spc="-61" dirty="0">
                <a:solidFill>
                  <a:srgbClr val="231F20"/>
                </a:solidFill>
                <a:latin typeface="Tahoma"/>
                <a:cs typeface="Tahoma"/>
              </a:rPr>
              <a:t>7,0</a:t>
            </a:r>
            <a:endParaRPr sz="1452">
              <a:latin typeface="Tahoma"/>
              <a:cs typeface="Tahoma"/>
            </a:endParaRPr>
          </a:p>
          <a:p>
            <a:pPr>
              <a:spcBef>
                <a:spcPts val="998"/>
              </a:spcBef>
            </a:pPr>
            <a:r>
              <a:rPr sz="1452" b="1" spc="-30" dirty="0">
                <a:solidFill>
                  <a:srgbClr val="231F20"/>
                </a:solidFill>
                <a:latin typeface="Tahoma"/>
                <a:cs typeface="Tahoma"/>
              </a:rPr>
              <a:t>6,0</a:t>
            </a:r>
            <a:endParaRPr sz="1452">
              <a:latin typeface="Tahoma"/>
              <a:cs typeface="Tahoma"/>
            </a:endParaRPr>
          </a:p>
          <a:p>
            <a:pPr marL="768">
              <a:spcBef>
                <a:spcPts val="1004"/>
              </a:spcBef>
            </a:pPr>
            <a:r>
              <a:rPr sz="1452" b="1" spc="-30" dirty="0">
                <a:solidFill>
                  <a:srgbClr val="231F20"/>
                </a:solidFill>
                <a:latin typeface="Tahoma"/>
                <a:cs typeface="Tahoma"/>
              </a:rPr>
              <a:t>5,0</a:t>
            </a:r>
            <a:endParaRPr sz="1452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03231" y="4024421"/>
            <a:ext cx="29813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3"/>
              </a:lnSpc>
            </a:pPr>
            <a:r>
              <a:rPr sz="1452" b="1" spc="-30" dirty="0">
                <a:solidFill>
                  <a:srgbClr val="231F20"/>
                </a:solidFill>
                <a:latin typeface="Tahoma"/>
                <a:cs typeface="Tahoma"/>
              </a:rPr>
              <a:t>4,0</a:t>
            </a:r>
            <a:endParaRPr sz="1452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03231" y="4372931"/>
            <a:ext cx="29813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3"/>
              </a:lnSpc>
            </a:pPr>
            <a:r>
              <a:rPr sz="1452" b="1" spc="-30" dirty="0">
                <a:solidFill>
                  <a:srgbClr val="231F20"/>
                </a:solidFill>
                <a:latin typeface="Tahoma"/>
                <a:cs typeface="Tahoma"/>
              </a:rPr>
              <a:t>4,0</a:t>
            </a:r>
            <a:endParaRPr sz="1452">
              <a:latin typeface="Tahoma"/>
              <a:cs typeface="Tahom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8247" y="842339"/>
            <a:ext cx="2203012" cy="4238513"/>
          </a:xfrm>
          <a:custGeom>
            <a:avLst/>
            <a:gdLst/>
            <a:ahLst/>
            <a:cxnLst/>
            <a:rect l="l" t="t" r="r" b="b"/>
            <a:pathLst>
              <a:path w="1820545" h="3502660">
                <a:moveTo>
                  <a:pt x="1820138" y="3045460"/>
                </a:moveTo>
                <a:lnTo>
                  <a:pt x="1817700" y="3037979"/>
                </a:lnTo>
                <a:lnTo>
                  <a:pt x="1810385" y="3031426"/>
                </a:lnTo>
                <a:lnTo>
                  <a:pt x="1300746" y="2592032"/>
                </a:lnTo>
                <a:lnTo>
                  <a:pt x="1291551" y="2588514"/>
                </a:lnTo>
                <a:lnTo>
                  <a:pt x="1284020" y="2589314"/>
                </a:lnTo>
                <a:lnTo>
                  <a:pt x="1278940" y="2594076"/>
                </a:lnTo>
                <a:lnTo>
                  <a:pt x="1277073" y="2602458"/>
                </a:lnTo>
                <a:lnTo>
                  <a:pt x="1277073" y="2750159"/>
                </a:lnTo>
                <a:lnTo>
                  <a:pt x="1274787" y="2759659"/>
                </a:lnTo>
                <a:lnTo>
                  <a:pt x="1268590" y="2767444"/>
                </a:lnTo>
                <a:lnTo>
                  <a:pt x="1259395" y="2772689"/>
                </a:lnTo>
                <a:lnTo>
                  <a:pt x="1248181" y="2774619"/>
                </a:lnTo>
                <a:lnTo>
                  <a:pt x="0" y="2774619"/>
                </a:lnTo>
                <a:lnTo>
                  <a:pt x="0" y="3316287"/>
                </a:lnTo>
                <a:lnTo>
                  <a:pt x="1248181" y="3316287"/>
                </a:lnTo>
                <a:lnTo>
                  <a:pt x="1259395" y="3318230"/>
                </a:lnTo>
                <a:lnTo>
                  <a:pt x="1268590" y="3323475"/>
                </a:lnTo>
                <a:lnTo>
                  <a:pt x="1274787" y="3331260"/>
                </a:lnTo>
                <a:lnTo>
                  <a:pt x="1277073" y="3340747"/>
                </a:lnTo>
                <a:lnTo>
                  <a:pt x="1277073" y="3488448"/>
                </a:lnTo>
                <a:lnTo>
                  <a:pt x="1278940" y="3496843"/>
                </a:lnTo>
                <a:lnTo>
                  <a:pt x="1284020" y="3501606"/>
                </a:lnTo>
                <a:lnTo>
                  <a:pt x="1291551" y="3502406"/>
                </a:lnTo>
                <a:lnTo>
                  <a:pt x="1300746" y="3498875"/>
                </a:lnTo>
                <a:lnTo>
                  <a:pt x="1810385" y="3059480"/>
                </a:lnTo>
                <a:lnTo>
                  <a:pt x="1817700" y="3052940"/>
                </a:lnTo>
                <a:lnTo>
                  <a:pt x="1820138" y="3045460"/>
                </a:lnTo>
                <a:close/>
              </a:path>
              <a:path w="1820545" h="3502660">
                <a:moveTo>
                  <a:pt x="1820138" y="456946"/>
                </a:moveTo>
                <a:lnTo>
                  <a:pt x="1817700" y="449465"/>
                </a:lnTo>
                <a:lnTo>
                  <a:pt x="1810385" y="442912"/>
                </a:lnTo>
                <a:lnTo>
                  <a:pt x="1300746" y="3517"/>
                </a:lnTo>
                <a:lnTo>
                  <a:pt x="1291551" y="0"/>
                </a:lnTo>
                <a:lnTo>
                  <a:pt x="1284020" y="800"/>
                </a:lnTo>
                <a:lnTo>
                  <a:pt x="1278940" y="5562"/>
                </a:lnTo>
                <a:lnTo>
                  <a:pt x="1277073" y="13944"/>
                </a:lnTo>
                <a:lnTo>
                  <a:pt x="1277073" y="161645"/>
                </a:lnTo>
                <a:lnTo>
                  <a:pt x="1274787" y="171145"/>
                </a:lnTo>
                <a:lnTo>
                  <a:pt x="1268590" y="178930"/>
                </a:lnTo>
                <a:lnTo>
                  <a:pt x="1259395" y="184175"/>
                </a:lnTo>
                <a:lnTo>
                  <a:pt x="1248181" y="186105"/>
                </a:lnTo>
                <a:lnTo>
                  <a:pt x="0" y="186105"/>
                </a:lnTo>
                <a:lnTo>
                  <a:pt x="0" y="727773"/>
                </a:lnTo>
                <a:lnTo>
                  <a:pt x="1248181" y="727773"/>
                </a:lnTo>
                <a:lnTo>
                  <a:pt x="1259395" y="729716"/>
                </a:lnTo>
                <a:lnTo>
                  <a:pt x="1268590" y="734961"/>
                </a:lnTo>
                <a:lnTo>
                  <a:pt x="1274787" y="742746"/>
                </a:lnTo>
                <a:lnTo>
                  <a:pt x="1277073" y="752233"/>
                </a:lnTo>
                <a:lnTo>
                  <a:pt x="1277073" y="899934"/>
                </a:lnTo>
                <a:lnTo>
                  <a:pt x="1278940" y="908329"/>
                </a:lnTo>
                <a:lnTo>
                  <a:pt x="1284020" y="913091"/>
                </a:lnTo>
                <a:lnTo>
                  <a:pt x="1291551" y="913892"/>
                </a:lnTo>
                <a:lnTo>
                  <a:pt x="1300746" y="910361"/>
                </a:lnTo>
                <a:lnTo>
                  <a:pt x="1810385" y="470966"/>
                </a:lnTo>
                <a:lnTo>
                  <a:pt x="1817700" y="464426"/>
                </a:lnTo>
                <a:lnTo>
                  <a:pt x="1820138" y="456946"/>
                </a:lnTo>
                <a:close/>
              </a:path>
            </a:pathLst>
          </a:custGeom>
          <a:solidFill>
            <a:srgbClr val="D719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454198"/>
              </p:ext>
            </p:extLst>
          </p:nvPr>
        </p:nvGraphicFramePr>
        <p:xfrm>
          <a:off x="2178023" y="1203658"/>
          <a:ext cx="773781" cy="44782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8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8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6675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20,0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D719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r>
                        <a:rPr lang="et-EE" sz="15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r>
                        <a:rPr sz="15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,0</a:t>
                      </a:r>
                      <a:endParaRPr sz="1500" dirty="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F479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9525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7630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10,0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9525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9525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9,0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41AD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9525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030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41AD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9525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8745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7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41AD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9525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41AD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5570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8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  <a:solidFill>
                      <a:srgbClr val="41AD4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3030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  <a:solidFill>
                      <a:srgbClr val="FFCB0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6350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17475" marR="2159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00" spc="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3,0</a:t>
                      </a:r>
                      <a:endParaRPr sz="1500">
                        <a:latin typeface="Calibri"/>
                        <a:cs typeface="Calibri"/>
                      </a:endParaRPr>
                    </a:p>
                  </a:txBody>
                  <a:tcPr marL="0" marR="0" marT="56862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9525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  <a:solidFill>
                      <a:srgbClr val="D719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25408E"/>
                      </a:solidFill>
                      <a:prstDash val="solid"/>
                    </a:lnL>
                    <a:lnR w="6350">
                      <a:solidFill>
                        <a:srgbClr val="25408E"/>
                      </a:solidFill>
                      <a:prstDash val="solid"/>
                    </a:lnR>
                    <a:lnT w="6350">
                      <a:solidFill>
                        <a:srgbClr val="25408E"/>
                      </a:solidFill>
                      <a:prstDash val="solid"/>
                    </a:lnT>
                    <a:lnB w="9525">
                      <a:solidFill>
                        <a:srgbClr val="25408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973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25408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2159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R="21590"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R="2159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25408E"/>
                      </a:solidFill>
                      <a:prstDash val="solid"/>
                    </a:lnT>
                    <a:solidFill>
                      <a:srgbClr val="D7192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9525">
                      <a:solidFill>
                        <a:srgbClr val="25408E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2948195" y="1216736"/>
            <a:ext cx="265099" cy="3429384"/>
          </a:xfrm>
          <a:custGeom>
            <a:avLst/>
            <a:gdLst/>
            <a:ahLst/>
            <a:cxnLst/>
            <a:rect l="l" t="t" r="r" b="b"/>
            <a:pathLst>
              <a:path w="219075" h="2834004">
                <a:moveTo>
                  <a:pt x="219062" y="2564015"/>
                </a:moveTo>
                <a:lnTo>
                  <a:pt x="169938" y="2557145"/>
                </a:lnTo>
                <a:lnTo>
                  <a:pt x="143967" y="2543797"/>
                </a:lnTo>
                <a:lnTo>
                  <a:pt x="133769" y="2526881"/>
                </a:lnTo>
                <a:lnTo>
                  <a:pt x="132016" y="2509291"/>
                </a:lnTo>
                <a:lnTo>
                  <a:pt x="133210" y="2481300"/>
                </a:lnTo>
                <a:lnTo>
                  <a:pt x="138455" y="2419947"/>
                </a:lnTo>
                <a:lnTo>
                  <a:pt x="139661" y="2387930"/>
                </a:lnTo>
                <a:lnTo>
                  <a:pt x="126174" y="2346833"/>
                </a:lnTo>
                <a:lnTo>
                  <a:pt x="92062" y="2323693"/>
                </a:lnTo>
                <a:lnTo>
                  <a:pt x="46837" y="2313495"/>
                </a:lnTo>
                <a:lnTo>
                  <a:pt x="0" y="2311196"/>
                </a:lnTo>
                <a:lnTo>
                  <a:pt x="0" y="2327846"/>
                </a:lnTo>
                <a:lnTo>
                  <a:pt x="41757" y="2335161"/>
                </a:lnTo>
                <a:lnTo>
                  <a:pt x="66484" y="2347493"/>
                </a:lnTo>
                <a:lnTo>
                  <a:pt x="78295" y="2363825"/>
                </a:lnTo>
                <a:lnTo>
                  <a:pt x="81318" y="2383167"/>
                </a:lnTo>
                <a:lnTo>
                  <a:pt x="79222" y="2412390"/>
                </a:lnTo>
                <a:lnTo>
                  <a:pt x="70002" y="2472613"/>
                </a:lnTo>
                <a:lnTo>
                  <a:pt x="67919" y="2502154"/>
                </a:lnTo>
                <a:lnTo>
                  <a:pt x="72402" y="2525318"/>
                </a:lnTo>
                <a:lnTo>
                  <a:pt x="86563" y="2545575"/>
                </a:lnTo>
                <a:lnTo>
                  <a:pt x="111493" y="2561374"/>
                </a:lnTo>
                <a:lnTo>
                  <a:pt x="148272" y="2571153"/>
                </a:lnTo>
                <a:lnTo>
                  <a:pt x="148272" y="2573528"/>
                </a:lnTo>
                <a:lnTo>
                  <a:pt x="111086" y="2583573"/>
                </a:lnTo>
                <a:lnTo>
                  <a:pt x="86207" y="2599423"/>
                </a:lnTo>
                <a:lnTo>
                  <a:pt x="72263" y="2619718"/>
                </a:lnTo>
                <a:lnTo>
                  <a:pt x="67919" y="2643136"/>
                </a:lnTo>
                <a:lnTo>
                  <a:pt x="70002" y="2672334"/>
                </a:lnTo>
                <a:lnTo>
                  <a:pt x="79222" y="2732062"/>
                </a:lnTo>
                <a:lnTo>
                  <a:pt x="81318" y="2760916"/>
                </a:lnTo>
                <a:lnTo>
                  <a:pt x="78295" y="2780030"/>
                </a:lnTo>
                <a:lnTo>
                  <a:pt x="66484" y="2796463"/>
                </a:lnTo>
                <a:lnTo>
                  <a:pt x="41757" y="2809113"/>
                </a:lnTo>
                <a:lnTo>
                  <a:pt x="0" y="2816834"/>
                </a:lnTo>
                <a:lnTo>
                  <a:pt x="0" y="2833497"/>
                </a:lnTo>
                <a:lnTo>
                  <a:pt x="46037" y="2830893"/>
                </a:lnTo>
                <a:lnTo>
                  <a:pt x="91351" y="2820187"/>
                </a:lnTo>
                <a:lnTo>
                  <a:pt x="125907" y="2797111"/>
                </a:lnTo>
                <a:lnTo>
                  <a:pt x="139661" y="2757347"/>
                </a:lnTo>
                <a:lnTo>
                  <a:pt x="138455" y="2724988"/>
                </a:lnTo>
                <a:lnTo>
                  <a:pt x="133210" y="2663164"/>
                </a:lnTo>
                <a:lnTo>
                  <a:pt x="132016" y="2634805"/>
                </a:lnTo>
                <a:lnTo>
                  <a:pt x="133769" y="2617660"/>
                </a:lnTo>
                <a:lnTo>
                  <a:pt x="143967" y="2601125"/>
                </a:lnTo>
                <a:lnTo>
                  <a:pt x="169938" y="2588044"/>
                </a:lnTo>
                <a:lnTo>
                  <a:pt x="219062" y="2581262"/>
                </a:lnTo>
                <a:lnTo>
                  <a:pt x="219062" y="2564015"/>
                </a:lnTo>
                <a:close/>
              </a:path>
              <a:path w="219075" h="2834004">
                <a:moveTo>
                  <a:pt x="219062" y="1555762"/>
                </a:moveTo>
                <a:lnTo>
                  <a:pt x="169938" y="1537309"/>
                </a:lnTo>
                <a:lnTo>
                  <a:pt x="143967" y="1501495"/>
                </a:lnTo>
                <a:lnTo>
                  <a:pt x="133769" y="1456093"/>
                </a:lnTo>
                <a:lnTo>
                  <a:pt x="132016" y="1408899"/>
                </a:lnTo>
                <a:lnTo>
                  <a:pt x="132575" y="1359509"/>
                </a:lnTo>
                <a:lnTo>
                  <a:pt x="133997" y="1307452"/>
                </a:lnTo>
                <a:lnTo>
                  <a:pt x="137668" y="1197470"/>
                </a:lnTo>
                <a:lnTo>
                  <a:pt x="139090" y="1140625"/>
                </a:lnTo>
                <a:lnTo>
                  <a:pt x="139661" y="1083233"/>
                </a:lnTo>
                <a:lnTo>
                  <a:pt x="133426" y="1003693"/>
                </a:lnTo>
                <a:lnTo>
                  <a:pt x="116624" y="947547"/>
                </a:lnTo>
                <a:lnTo>
                  <a:pt x="92062" y="910831"/>
                </a:lnTo>
                <a:lnTo>
                  <a:pt x="30937" y="879703"/>
                </a:lnTo>
                <a:lnTo>
                  <a:pt x="0" y="877303"/>
                </a:lnTo>
                <a:lnTo>
                  <a:pt x="0" y="922007"/>
                </a:lnTo>
                <a:lnTo>
                  <a:pt x="41757" y="941616"/>
                </a:lnTo>
                <a:lnTo>
                  <a:pt x="66484" y="974699"/>
                </a:lnTo>
                <a:lnTo>
                  <a:pt x="78295" y="1018540"/>
                </a:lnTo>
                <a:lnTo>
                  <a:pt x="81318" y="1070470"/>
                </a:lnTo>
                <a:lnTo>
                  <a:pt x="80314" y="1122400"/>
                </a:lnTo>
                <a:lnTo>
                  <a:pt x="77838" y="1175600"/>
                </a:lnTo>
                <a:lnTo>
                  <a:pt x="71386" y="1283563"/>
                </a:lnTo>
                <a:lnTo>
                  <a:pt x="68910" y="1337157"/>
                </a:lnTo>
                <a:lnTo>
                  <a:pt x="67919" y="1389735"/>
                </a:lnTo>
                <a:lnTo>
                  <a:pt x="72402" y="1451902"/>
                </a:lnTo>
                <a:lnTo>
                  <a:pt x="86563" y="1506283"/>
                </a:lnTo>
                <a:lnTo>
                  <a:pt x="111493" y="1548688"/>
                </a:lnTo>
                <a:lnTo>
                  <a:pt x="148272" y="1574914"/>
                </a:lnTo>
                <a:lnTo>
                  <a:pt x="148272" y="1581302"/>
                </a:lnTo>
                <a:lnTo>
                  <a:pt x="94767" y="1632115"/>
                </a:lnTo>
                <a:lnTo>
                  <a:pt x="79387" y="1671307"/>
                </a:lnTo>
                <a:lnTo>
                  <a:pt x="70662" y="1717243"/>
                </a:lnTo>
                <a:lnTo>
                  <a:pt x="67919" y="1768081"/>
                </a:lnTo>
                <a:lnTo>
                  <a:pt x="68910" y="1819986"/>
                </a:lnTo>
                <a:lnTo>
                  <a:pt x="71386" y="1873084"/>
                </a:lnTo>
                <a:lnTo>
                  <a:pt x="77838" y="1980222"/>
                </a:lnTo>
                <a:lnTo>
                  <a:pt x="80314" y="2032927"/>
                </a:lnTo>
                <a:lnTo>
                  <a:pt x="81318" y="2084158"/>
                </a:lnTo>
                <a:lnTo>
                  <a:pt x="78295" y="2135441"/>
                </a:lnTo>
                <a:lnTo>
                  <a:pt x="66484" y="2179548"/>
                </a:lnTo>
                <a:lnTo>
                  <a:pt x="41757" y="2213470"/>
                </a:lnTo>
                <a:lnTo>
                  <a:pt x="0" y="2234222"/>
                </a:lnTo>
                <a:lnTo>
                  <a:pt x="0" y="2278913"/>
                </a:lnTo>
                <a:lnTo>
                  <a:pt x="61709" y="2265324"/>
                </a:lnTo>
                <a:lnTo>
                  <a:pt x="116205" y="2206320"/>
                </a:lnTo>
                <a:lnTo>
                  <a:pt x="133299" y="2151253"/>
                </a:lnTo>
                <a:lnTo>
                  <a:pt x="139661" y="2074583"/>
                </a:lnTo>
                <a:lnTo>
                  <a:pt x="139090" y="2016531"/>
                </a:lnTo>
                <a:lnTo>
                  <a:pt x="137668" y="1959178"/>
                </a:lnTo>
                <a:lnTo>
                  <a:pt x="133997" y="1848383"/>
                </a:lnTo>
                <a:lnTo>
                  <a:pt x="132575" y="1795818"/>
                </a:lnTo>
                <a:lnTo>
                  <a:pt x="132016" y="1745729"/>
                </a:lnTo>
                <a:lnTo>
                  <a:pt x="133769" y="1699717"/>
                </a:lnTo>
                <a:lnTo>
                  <a:pt x="143967" y="1655343"/>
                </a:lnTo>
                <a:lnTo>
                  <a:pt x="169938" y="1620240"/>
                </a:lnTo>
                <a:lnTo>
                  <a:pt x="219062" y="1602054"/>
                </a:lnTo>
                <a:lnTo>
                  <a:pt x="219062" y="1555762"/>
                </a:lnTo>
                <a:close/>
              </a:path>
              <a:path w="219075" h="2834004">
                <a:moveTo>
                  <a:pt x="219062" y="406552"/>
                </a:moveTo>
                <a:lnTo>
                  <a:pt x="169938" y="395503"/>
                </a:lnTo>
                <a:lnTo>
                  <a:pt x="143967" y="374040"/>
                </a:lnTo>
                <a:lnTo>
                  <a:pt x="133769" y="346837"/>
                </a:lnTo>
                <a:lnTo>
                  <a:pt x="132016" y="318541"/>
                </a:lnTo>
                <a:lnTo>
                  <a:pt x="133210" y="273532"/>
                </a:lnTo>
                <a:lnTo>
                  <a:pt x="138455" y="174891"/>
                </a:lnTo>
                <a:lnTo>
                  <a:pt x="139661" y="123405"/>
                </a:lnTo>
                <a:lnTo>
                  <a:pt x="130822" y="67970"/>
                </a:lnTo>
                <a:lnTo>
                  <a:pt x="107581" y="32029"/>
                </a:lnTo>
                <a:lnTo>
                  <a:pt x="74777" y="11480"/>
                </a:lnTo>
                <a:lnTo>
                  <a:pt x="37287" y="2184"/>
                </a:lnTo>
                <a:lnTo>
                  <a:pt x="0" y="0"/>
                </a:lnTo>
                <a:lnTo>
                  <a:pt x="0" y="26784"/>
                </a:lnTo>
                <a:lnTo>
                  <a:pt x="41757" y="38531"/>
                </a:lnTo>
                <a:lnTo>
                  <a:pt x="66484" y="58356"/>
                </a:lnTo>
                <a:lnTo>
                  <a:pt x="78295" y="84632"/>
                </a:lnTo>
                <a:lnTo>
                  <a:pt x="81318" y="115747"/>
                </a:lnTo>
                <a:lnTo>
                  <a:pt x="79222" y="162737"/>
                </a:lnTo>
                <a:lnTo>
                  <a:pt x="70002" y="259562"/>
                </a:lnTo>
                <a:lnTo>
                  <a:pt x="67919" y="307060"/>
                </a:lnTo>
                <a:lnTo>
                  <a:pt x="72402" y="344322"/>
                </a:lnTo>
                <a:lnTo>
                  <a:pt x="86563" y="376897"/>
                </a:lnTo>
                <a:lnTo>
                  <a:pt x="111493" y="402310"/>
                </a:lnTo>
                <a:lnTo>
                  <a:pt x="148272" y="418033"/>
                </a:lnTo>
                <a:lnTo>
                  <a:pt x="148272" y="421855"/>
                </a:lnTo>
                <a:lnTo>
                  <a:pt x="111086" y="438010"/>
                </a:lnTo>
                <a:lnTo>
                  <a:pt x="86207" y="463473"/>
                </a:lnTo>
                <a:lnTo>
                  <a:pt x="72263" y="496125"/>
                </a:lnTo>
                <a:lnTo>
                  <a:pt x="67919" y="533781"/>
                </a:lnTo>
                <a:lnTo>
                  <a:pt x="70002" y="580732"/>
                </a:lnTo>
                <a:lnTo>
                  <a:pt x="79222" y="676783"/>
                </a:lnTo>
                <a:lnTo>
                  <a:pt x="81318" y="723188"/>
                </a:lnTo>
                <a:lnTo>
                  <a:pt x="78295" y="753922"/>
                </a:lnTo>
                <a:lnTo>
                  <a:pt x="66484" y="780338"/>
                </a:lnTo>
                <a:lnTo>
                  <a:pt x="41757" y="800671"/>
                </a:lnTo>
                <a:lnTo>
                  <a:pt x="0" y="813104"/>
                </a:lnTo>
                <a:lnTo>
                  <a:pt x="0" y="839889"/>
                </a:lnTo>
                <a:lnTo>
                  <a:pt x="73952" y="827379"/>
                </a:lnTo>
                <a:lnTo>
                  <a:pt x="107022" y="806424"/>
                </a:lnTo>
                <a:lnTo>
                  <a:pt x="130644" y="770953"/>
                </a:lnTo>
                <a:lnTo>
                  <a:pt x="139661" y="717448"/>
                </a:lnTo>
                <a:lnTo>
                  <a:pt x="138455" y="665403"/>
                </a:lnTo>
                <a:lnTo>
                  <a:pt x="133210" y="565975"/>
                </a:lnTo>
                <a:lnTo>
                  <a:pt x="132016" y="520382"/>
                </a:lnTo>
                <a:lnTo>
                  <a:pt x="133769" y="492810"/>
                </a:lnTo>
                <a:lnTo>
                  <a:pt x="143967" y="466217"/>
                </a:lnTo>
                <a:lnTo>
                  <a:pt x="169938" y="445185"/>
                </a:lnTo>
                <a:lnTo>
                  <a:pt x="219062" y="434289"/>
                </a:lnTo>
                <a:lnTo>
                  <a:pt x="219062" y="406552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342047" y="1129680"/>
            <a:ext cx="5085293" cy="1533716"/>
          </a:xfrm>
          <a:prstGeom prst="rect">
            <a:avLst/>
          </a:prstGeom>
        </p:spPr>
        <p:txBody>
          <a:bodyPr vert="horz" wrap="square" lIns="0" tIns="102198" rIns="0" bIns="0" rtlCol="0">
            <a:spAutoFit/>
          </a:bodyPr>
          <a:lstStyle/>
          <a:p>
            <a:pPr marL="15368" algn="just">
              <a:spcBef>
                <a:spcPts val="805"/>
              </a:spcBef>
            </a:pPr>
            <a:r>
              <a:rPr lang="et-EE" sz="1452" b="1" spc="-24" dirty="0">
                <a:solidFill>
                  <a:srgbClr val="D71920"/>
                </a:solidFill>
                <a:latin typeface="Tahoma"/>
                <a:cs typeface="Tahoma"/>
              </a:rPr>
              <a:t>VÄGA </a:t>
            </a:r>
            <a:r>
              <a:rPr sz="1452" b="1" spc="-24" dirty="0">
                <a:solidFill>
                  <a:srgbClr val="D71920"/>
                </a:solidFill>
                <a:latin typeface="Tahoma"/>
                <a:cs typeface="Tahoma"/>
              </a:rPr>
              <a:t>KÕRGE</a:t>
            </a:r>
            <a:r>
              <a:rPr sz="1452" b="1" spc="-79" dirty="0">
                <a:solidFill>
                  <a:srgbClr val="D71920"/>
                </a:solidFill>
                <a:latin typeface="Tahoma"/>
                <a:cs typeface="Tahoma"/>
              </a:rPr>
              <a:t> </a:t>
            </a:r>
            <a:r>
              <a:rPr sz="1452" b="1" spc="-12" dirty="0">
                <a:solidFill>
                  <a:srgbClr val="D71920"/>
                </a:solidFill>
                <a:latin typeface="Tahoma"/>
                <a:cs typeface="Tahoma"/>
              </a:rPr>
              <a:t>VERESUHKRUTASE</a:t>
            </a:r>
            <a:r>
              <a:rPr lang="et-EE" sz="1452" b="1" spc="-12" dirty="0">
                <a:solidFill>
                  <a:srgbClr val="D71920"/>
                </a:solidFill>
                <a:latin typeface="Tahoma"/>
                <a:cs typeface="Tahoma"/>
              </a:rPr>
              <a:t> on 15 ja kõrgem! </a:t>
            </a:r>
            <a:endParaRPr sz="1452" dirty="0">
              <a:latin typeface="Tahoma"/>
              <a:cs typeface="Tahoma"/>
            </a:endParaRPr>
          </a:p>
          <a:p>
            <a:pPr marL="145999" indent="-131399" algn="just">
              <a:spcBef>
                <a:spcPts val="684"/>
              </a:spcBef>
              <a:buClr>
                <a:srgbClr val="D71920"/>
              </a:buClr>
              <a:buChar char="•"/>
              <a:tabLst>
                <a:tab pos="146767" algn="l"/>
              </a:tabLst>
            </a:pPr>
            <a:r>
              <a:rPr sz="1452" spc="73" dirty="0" err="1">
                <a:solidFill>
                  <a:srgbClr val="231F20"/>
                </a:solidFill>
                <a:latin typeface="Calibri"/>
                <a:cs typeface="Calibri"/>
              </a:rPr>
              <a:t>Kontrollige</a:t>
            </a:r>
            <a:r>
              <a:rPr sz="1452" spc="1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t-EE" sz="1452" spc="115" dirty="0">
                <a:solidFill>
                  <a:srgbClr val="231F20"/>
                </a:solidFill>
                <a:latin typeface="Calibri"/>
                <a:cs typeface="Calibri"/>
              </a:rPr>
              <a:t>võimalusel enne langetamise insuliini annustamist </a:t>
            </a:r>
            <a:r>
              <a:rPr sz="1452" spc="79" dirty="0" err="1">
                <a:solidFill>
                  <a:srgbClr val="231F20"/>
                </a:solidFill>
                <a:latin typeface="Calibri"/>
                <a:cs typeface="Calibri"/>
              </a:rPr>
              <a:t>veresuhkrutase</a:t>
            </a:r>
            <a:r>
              <a:rPr sz="1452" spc="1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7" dirty="0" err="1">
                <a:solidFill>
                  <a:srgbClr val="231F20"/>
                </a:solidFill>
                <a:latin typeface="Calibri"/>
                <a:cs typeface="Calibri"/>
              </a:rPr>
              <a:t>glükomeetriga</a:t>
            </a:r>
            <a:r>
              <a:rPr lang="et-EE" sz="1452" spc="67" dirty="0">
                <a:solidFill>
                  <a:srgbClr val="231F20"/>
                </a:solidFill>
                <a:latin typeface="Calibri"/>
                <a:cs typeface="Calibri"/>
              </a:rPr>
              <a:t> üle</a:t>
            </a:r>
            <a:r>
              <a:rPr lang="et-EE" sz="1452" dirty="0">
                <a:latin typeface="Calibri"/>
                <a:cs typeface="Calibri"/>
              </a:rPr>
              <a:t> (</a:t>
            </a:r>
            <a:r>
              <a:rPr lang="et-EE" sz="1452" spc="91" dirty="0" err="1">
                <a:solidFill>
                  <a:srgbClr val="231F20"/>
                </a:solidFill>
                <a:latin typeface="Calibri"/>
                <a:cs typeface="Calibri"/>
              </a:rPr>
              <a:t>e</a:t>
            </a:r>
            <a:r>
              <a:rPr sz="1452" spc="91" dirty="0" err="1">
                <a:solidFill>
                  <a:srgbClr val="231F20"/>
                </a:solidFill>
                <a:latin typeface="Calibri"/>
                <a:cs typeface="Calibri"/>
              </a:rPr>
              <a:t>nne</a:t>
            </a:r>
            <a:r>
              <a:rPr sz="1452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9" dirty="0" err="1">
                <a:solidFill>
                  <a:srgbClr val="231F20"/>
                </a:solidFill>
                <a:latin typeface="Calibri"/>
                <a:cs typeface="Calibri"/>
              </a:rPr>
              <a:t>peske</a:t>
            </a:r>
            <a:r>
              <a:rPr lang="et-EE" sz="1452" spc="79" dirty="0">
                <a:solidFill>
                  <a:srgbClr val="231F20"/>
                </a:solidFill>
                <a:latin typeface="Calibri"/>
                <a:cs typeface="Calibri"/>
              </a:rPr>
              <a:t> lapse</a:t>
            </a:r>
            <a:r>
              <a:rPr sz="1452" spc="13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dirty="0" err="1">
                <a:solidFill>
                  <a:srgbClr val="231F20"/>
                </a:solidFill>
                <a:latin typeface="Calibri"/>
                <a:cs typeface="Calibri"/>
              </a:rPr>
              <a:t>käed</a:t>
            </a:r>
            <a:r>
              <a:rPr sz="1452" dirty="0">
                <a:solidFill>
                  <a:srgbClr val="231F20"/>
                </a:solidFill>
                <a:latin typeface="Calibri"/>
                <a:cs typeface="Calibri"/>
              </a:rPr>
              <a:t>!)</a:t>
            </a:r>
            <a:r>
              <a:rPr lang="et-EE" sz="1452" dirty="0">
                <a:solidFill>
                  <a:srgbClr val="231F20"/>
                </a:solidFill>
                <a:latin typeface="Calibri"/>
                <a:cs typeface="Calibri"/>
              </a:rPr>
              <a:t>. </a:t>
            </a:r>
            <a:r>
              <a:rPr sz="1452" spc="103" dirty="0" err="1">
                <a:solidFill>
                  <a:srgbClr val="231F20"/>
                </a:solidFill>
                <a:latin typeface="Calibri"/>
                <a:cs typeface="Calibri"/>
              </a:rPr>
              <a:t>Lubage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lapsel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piisavalt</a:t>
            </a:r>
            <a:r>
              <a:rPr sz="1452" spc="10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85" dirty="0">
                <a:solidFill>
                  <a:srgbClr val="231F20"/>
                </a:solidFill>
                <a:latin typeface="Calibri"/>
                <a:cs typeface="Calibri"/>
              </a:rPr>
              <a:t>vett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dirty="0">
                <a:solidFill>
                  <a:srgbClr val="231F20"/>
                </a:solidFill>
                <a:latin typeface="Calibri"/>
                <a:cs typeface="Calibri"/>
              </a:rPr>
              <a:t>juua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1" dirty="0">
                <a:solidFill>
                  <a:srgbClr val="231F20"/>
                </a:solidFill>
                <a:latin typeface="Calibri"/>
                <a:cs typeface="Calibri"/>
              </a:rPr>
              <a:t>ja</a:t>
            </a:r>
            <a:r>
              <a:rPr sz="1452" spc="10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vajadusel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tualetis</a:t>
            </a:r>
            <a:r>
              <a:rPr sz="1452" spc="10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48" dirty="0" err="1">
                <a:solidFill>
                  <a:srgbClr val="231F20"/>
                </a:solidFill>
                <a:latin typeface="Calibri"/>
                <a:cs typeface="Calibri"/>
              </a:rPr>
              <a:t>käia</a:t>
            </a:r>
            <a:r>
              <a:rPr sz="1452" spc="48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et-EE" sz="1452" spc="48" dirty="0">
                <a:solidFill>
                  <a:srgbClr val="231F20"/>
                </a:solidFill>
                <a:latin typeface="Calibri"/>
                <a:cs typeface="Calibri"/>
              </a:rPr>
              <a:t> Kõrge veresuhkru langemine normi võib kesta tunde. Laps ei peaks üle 10se suhkruga sööma. </a:t>
            </a:r>
            <a:endParaRPr sz="1452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342046" y="4057044"/>
            <a:ext cx="5091441" cy="2396453"/>
          </a:xfrm>
          <a:prstGeom prst="rect">
            <a:avLst/>
          </a:prstGeom>
        </p:spPr>
        <p:txBody>
          <a:bodyPr vert="horz" wrap="square" lIns="0" tIns="102198" rIns="0" bIns="0" rtlCol="0">
            <a:spAutoFit/>
          </a:bodyPr>
          <a:lstStyle/>
          <a:p>
            <a:pPr marL="15368" algn="just">
              <a:spcBef>
                <a:spcPts val="805"/>
              </a:spcBef>
            </a:pPr>
            <a:r>
              <a:rPr lang="et-EE" sz="1452" b="1" dirty="0">
                <a:solidFill>
                  <a:srgbClr val="D71920"/>
                </a:solidFill>
                <a:latin typeface="Tahoma"/>
                <a:cs typeface="Tahoma"/>
              </a:rPr>
              <a:t>VÄGA </a:t>
            </a:r>
            <a:r>
              <a:rPr sz="1452" b="1" dirty="0">
                <a:solidFill>
                  <a:srgbClr val="D71920"/>
                </a:solidFill>
                <a:latin typeface="Tahoma"/>
                <a:cs typeface="Tahoma"/>
              </a:rPr>
              <a:t>MADAL</a:t>
            </a:r>
            <a:r>
              <a:rPr sz="1452" b="1" spc="36" dirty="0">
                <a:solidFill>
                  <a:srgbClr val="D71920"/>
                </a:solidFill>
                <a:latin typeface="Tahoma"/>
                <a:cs typeface="Tahoma"/>
              </a:rPr>
              <a:t> </a:t>
            </a:r>
            <a:r>
              <a:rPr sz="1452" b="1" spc="-12" dirty="0">
                <a:solidFill>
                  <a:srgbClr val="D71920"/>
                </a:solidFill>
                <a:latin typeface="Tahoma"/>
                <a:cs typeface="Tahoma"/>
              </a:rPr>
              <a:t>VERESUHKRUTASE</a:t>
            </a:r>
            <a:r>
              <a:rPr lang="et-EE" sz="1452" b="1" spc="-12" dirty="0">
                <a:solidFill>
                  <a:srgbClr val="D71920"/>
                </a:solidFill>
                <a:latin typeface="Tahoma"/>
                <a:cs typeface="Tahoma"/>
              </a:rPr>
              <a:t> on 4 ja madalam! </a:t>
            </a:r>
          </a:p>
          <a:p>
            <a:pPr marL="15368" algn="just">
              <a:spcBef>
                <a:spcPts val="805"/>
              </a:spcBef>
            </a:pPr>
            <a:r>
              <a:rPr lang="et-EE" sz="1452" b="1" spc="-12" dirty="0">
                <a:solidFill>
                  <a:srgbClr val="D71920"/>
                </a:solidFill>
                <a:latin typeface="Tahoma"/>
                <a:cs typeface="Tahoma"/>
              </a:rPr>
              <a:t>NB: võta arvesse sensori nooled, kui on 7 ja kolm noolt alla, võib veresuhkur olla juba 4 või madalam (lahuta veresuhkru väärtusest alla näitavate noolte arv)</a:t>
            </a:r>
            <a:endParaRPr sz="1452" dirty="0">
              <a:latin typeface="Tahoma"/>
              <a:cs typeface="Tahoma"/>
            </a:endParaRPr>
          </a:p>
          <a:p>
            <a:pPr marL="145999" indent="-131399" algn="just">
              <a:spcBef>
                <a:spcPts val="684"/>
              </a:spcBef>
              <a:buClr>
                <a:srgbClr val="D71920"/>
              </a:buClr>
              <a:buChar char="•"/>
              <a:tabLst>
                <a:tab pos="146767" algn="l"/>
              </a:tabLst>
            </a:pPr>
            <a:r>
              <a:rPr sz="1452" spc="133" dirty="0">
                <a:solidFill>
                  <a:srgbClr val="231F20"/>
                </a:solidFill>
                <a:latin typeface="Calibri"/>
                <a:cs typeface="Calibri"/>
              </a:rPr>
              <a:t>Laps</a:t>
            </a:r>
            <a:r>
              <a:rPr sz="1452" spc="1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vajab</a:t>
            </a:r>
            <a:r>
              <a:rPr sz="1452" spc="12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kiiresti</a:t>
            </a:r>
            <a:r>
              <a:rPr sz="1452" spc="12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midagi</a:t>
            </a:r>
            <a:r>
              <a:rPr sz="1452" spc="11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magusat</a:t>
            </a:r>
            <a:r>
              <a:rPr sz="1452" spc="12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dirty="0">
                <a:solidFill>
                  <a:srgbClr val="231F20"/>
                </a:solidFill>
                <a:latin typeface="Calibri"/>
                <a:cs typeface="Calibri"/>
              </a:rPr>
              <a:t>(mahl,</a:t>
            </a:r>
            <a:r>
              <a:rPr sz="1452" spc="121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48" dirty="0">
                <a:solidFill>
                  <a:srgbClr val="231F20"/>
                </a:solidFill>
                <a:latin typeface="Calibri"/>
                <a:cs typeface="Calibri"/>
              </a:rPr>
              <a:t>glükoos).</a:t>
            </a:r>
            <a:endParaRPr sz="1452" dirty="0">
              <a:latin typeface="Calibri"/>
              <a:cs typeface="Calibri"/>
            </a:endParaRPr>
          </a:p>
          <a:p>
            <a:pPr marL="145999" marR="271249" indent="-131399" algn="just">
              <a:spcBef>
                <a:spcPts val="690"/>
              </a:spcBef>
              <a:buClr>
                <a:srgbClr val="D71920"/>
              </a:buClr>
              <a:buChar char="•"/>
              <a:tabLst>
                <a:tab pos="146767" algn="l"/>
              </a:tabLst>
            </a:pPr>
            <a:r>
              <a:rPr sz="1452" spc="91" dirty="0">
                <a:solidFill>
                  <a:srgbClr val="231F20"/>
                </a:solidFill>
                <a:latin typeface="Calibri"/>
                <a:cs typeface="Calibri"/>
              </a:rPr>
              <a:t>Enne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füüsilist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85" dirty="0">
                <a:solidFill>
                  <a:srgbClr val="231F20"/>
                </a:solidFill>
                <a:latin typeface="Calibri"/>
                <a:cs typeface="Calibri"/>
              </a:rPr>
              <a:t>aktiivsust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7" dirty="0">
                <a:solidFill>
                  <a:srgbClr val="231F20"/>
                </a:solidFill>
                <a:latin typeface="Calibri"/>
                <a:cs typeface="Calibri"/>
              </a:rPr>
              <a:t>andke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lapsele</a:t>
            </a:r>
            <a:r>
              <a:rPr sz="1452" spc="49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91" dirty="0">
                <a:solidFill>
                  <a:srgbClr val="231F20"/>
                </a:solidFill>
                <a:latin typeface="Calibri"/>
                <a:cs typeface="Calibri"/>
              </a:rPr>
              <a:t>lisaks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48" dirty="0">
                <a:solidFill>
                  <a:srgbClr val="231F20"/>
                </a:solidFill>
                <a:latin typeface="Calibri"/>
                <a:cs typeface="Calibri"/>
              </a:rPr>
              <a:t>ka </a:t>
            </a:r>
            <a:r>
              <a:rPr sz="1452" spc="61" dirty="0">
                <a:solidFill>
                  <a:srgbClr val="231F20"/>
                </a:solidFill>
                <a:latin typeface="Calibri"/>
                <a:cs typeface="Calibri"/>
              </a:rPr>
              <a:t>võileiba,</a:t>
            </a:r>
            <a:r>
              <a:rPr sz="1452" spc="9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1" dirty="0">
                <a:solidFill>
                  <a:srgbClr val="231F20"/>
                </a:solidFill>
                <a:latin typeface="Calibri"/>
                <a:cs typeface="Calibri"/>
              </a:rPr>
              <a:t>banaani,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7" dirty="0" err="1">
                <a:solidFill>
                  <a:srgbClr val="231F20"/>
                </a:solidFill>
                <a:latin typeface="Calibri"/>
                <a:cs typeface="Calibri"/>
              </a:rPr>
              <a:t>müslibatooni</a:t>
            </a:r>
            <a:r>
              <a:rPr sz="1452" spc="10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1" dirty="0" err="1">
                <a:solidFill>
                  <a:srgbClr val="231F20"/>
                </a:solidFill>
                <a:latin typeface="Calibri"/>
                <a:cs typeface="Calibri"/>
              </a:rPr>
              <a:t>vms</a:t>
            </a:r>
            <a:r>
              <a:rPr lang="et-EE" sz="1452" spc="61" dirty="0">
                <a:solidFill>
                  <a:srgbClr val="231F20"/>
                </a:solidFill>
                <a:latin typeface="Calibri"/>
                <a:cs typeface="Calibri"/>
              </a:rPr>
              <a:t> ja veenduge, et veresuhkur on tõusnud üle 6. Kontrollige numbrit kord 30 min järel. </a:t>
            </a:r>
            <a:endParaRPr sz="1452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348194" y="2637247"/>
            <a:ext cx="5079146" cy="1443948"/>
          </a:xfrm>
          <a:prstGeom prst="rect">
            <a:avLst/>
          </a:prstGeom>
        </p:spPr>
        <p:txBody>
          <a:bodyPr vert="horz" wrap="square" lIns="0" tIns="102198" rIns="0" bIns="0" rtlCol="0">
            <a:spAutoFit/>
          </a:bodyPr>
          <a:lstStyle/>
          <a:p>
            <a:pPr marL="15368" algn="just">
              <a:spcBef>
                <a:spcPts val="805"/>
              </a:spcBef>
            </a:pPr>
            <a:r>
              <a:rPr sz="1452" b="1" dirty="0">
                <a:solidFill>
                  <a:srgbClr val="41AD49"/>
                </a:solidFill>
                <a:latin typeface="Tahoma"/>
                <a:cs typeface="Tahoma"/>
              </a:rPr>
              <a:t>NORMAALNE</a:t>
            </a:r>
            <a:r>
              <a:rPr sz="1452" b="1" spc="-6" dirty="0">
                <a:solidFill>
                  <a:srgbClr val="41AD49"/>
                </a:solidFill>
                <a:latin typeface="Tahoma"/>
                <a:cs typeface="Tahoma"/>
              </a:rPr>
              <a:t> </a:t>
            </a:r>
            <a:r>
              <a:rPr sz="1452" b="1" spc="-12" dirty="0">
                <a:solidFill>
                  <a:srgbClr val="41AD49"/>
                </a:solidFill>
                <a:latin typeface="Tahoma"/>
                <a:cs typeface="Tahoma"/>
              </a:rPr>
              <a:t>VERESUHKRUTASE</a:t>
            </a:r>
            <a:r>
              <a:rPr lang="et-EE" sz="1452" b="1" spc="-12" dirty="0">
                <a:solidFill>
                  <a:srgbClr val="41AD49"/>
                </a:solidFill>
                <a:latin typeface="Tahoma"/>
                <a:cs typeface="Tahoma"/>
              </a:rPr>
              <a:t> T1D korral on 4-10. </a:t>
            </a:r>
            <a:r>
              <a:rPr sz="1452" spc="91" dirty="0" err="1">
                <a:solidFill>
                  <a:srgbClr val="231F20"/>
                </a:solidFill>
                <a:latin typeface="Calibri"/>
                <a:cs typeface="Calibri"/>
              </a:rPr>
              <a:t>Enne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füüsilist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91" dirty="0" err="1">
                <a:solidFill>
                  <a:srgbClr val="231F20"/>
                </a:solidFill>
                <a:latin typeface="Calibri"/>
                <a:cs typeface="Calibri"/>
              </a:rPr>
              <a:t>aktiivsust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t-EE" sz="1452" spc="79" dirty="0">
                <a:solidFill>
                  <a:srgbClr val="231F20"/>
                </a:solidFill>
                <a:latin typeface="Calibri"/>
                <a:cs typeface="Calibri"/>
              </a:rPr>
              <a:t>peaks veresuhkur olema kõrgem kui 6, aga mitte kõrgem kui 15. 4-6 korral enne füüsilist aktiivsust </a:t>
            </a:r>
            <a:r>
              <a:rPr lang="et-EE" sz="1452" spc="73" dirty="0">
                <a:solidFill>
                  <a:srgbClr val="231F20"/>
                </a:solidFill>
                <a:latin typeface="Calibri"/>
                <a:cs typeface="Calibri"/>
              </a:rPr>
              <a:t>vajab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lang="et-EE" sz="1452" spc="73" dirty="0">
                <a:solidFill>
                  <a:srgbClr val="231F20"/>
                </a:solidFill>
                <a:latin typeface="Calibri"/>
                <a:cs typeface="Calibri"/>
              </a:rPr>
              <a:t>laps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1" dirty="0" err="1">
                <a:solidFill>
                  <a:srgbClr val="231F20"/>
                </a:solidFill>
                <a:latin typeface="Calibri"/>
                <a:cs typeface="Calibri"/>
              </a:rPr>
              <a:t>lisatoitu</a:t>
            </a:r>
            <a:r>
              <a:rPr lang="et-EE" sz="1452" spc="61" dirty="0">
                <a:latin typeface="Calibri"/>
                <a:cs typeface="Calibri"/>
              </a:rPr>
              <a:t> </a:t>
            </a:r>
            <a:r>
              <a:rPr sz="1452" dirty="0">
                <a:solidFill>
                  <a:srgbClr val="231F20"/>
                </a:solidFill>
                <a:latin typeface="Calibri"/>
                <a:cs typeface="Calibri"/>
              </a:rPr>
              <a:t>(nt</a:t>
            </a:r>
            <a:r>
              <a:rPr sz="1452" spc="13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7" dirty="0">
                <a:solidFill>
                  <a:srgbClr val="231F20"/>
                </a:solidFill>
                <a:latin typeface="Calibri"/>
                <a:cs typeface="Calibri"/>
              </a:rPr>
              <a:t>müslibatoon,</a:t>
            </a:r>
            <a:r>
              <a:rPr sz="1452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dirty="0">
                <a:solidFill>
                  <a:srgbClr val="231F20"/>
                </a:solidFill>
                <a:latin typeface="Calibri"/>
                <a:cs typeface="Calibri"/>
              </a:rPr>
              <a:t>leib</a:t>
            </a:r>
            <a:r>
              <a:rPr sz="1452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vms),</a:t>
            </a:r>
            <a:r>
              <a:rPr sz="1452" spc="138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1" dirty="0">
                <a:solidFill>
                  <a:srgbClr val="231F20"/>
                </a:solidFill>
                <a:latin typeface="Calibri"/>
                <a:cs typeface="Calibri"/>
              </a:rPr>
              <a:t>millele</a:t>
            </a:r>
            <a:r>
              <a:rPr sz="1452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1" dirty="0">
                <a:solidFill>
                  <a:srgbClr val="231F20"/>
                </a:solidFill>
                <a:latin typeface="Calibri"/>
                <a:cs typeface="Calibri"/>
              </a:rPr>
              <a:t>insuliini</a:t>
            </a:r>
            <a:r>
              <a:rPr sz="1452" spc="14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7" dirty="0">
                <a:solidFill>
                  <a:srgbClr val="231F20"/>
                </a:solidFill>
                <a:latin typeface="Calibri"/>
                <a:cs typeface="Calibri"/>
              </a:rPr>
              <a:t>annustada </a:t>
            </a:r>
            <a:r>
              <a:rPr sz="1452" spc="61" dirty="0">
                <a:solidFill>
                  <a:srgbClr val="231F20"/>
                </a:solidFill>
                <a:latin typeface="Calibri"/>
                <a:cs typeface="Calibri"/>
              </a:rPr>
              <a:t>pole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1" dirty="0">
                <a:solidFill>
                  <a:srgbClr val="231F20"/>
                </a:solidFill>
                <a:latin typeface="Calibri"/>
                <a:cs typeface="Calibri"/>
              </a:rPr>
              <a:t>vaja,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79" dirty="0">
                <a:solidFill>
                  <a:srgbClr val="231F20"/>
                </a:solidFill>
                <a:latin typeface="Calibri"/>
                <a:cs typeface="Calibri"/>
              </a:rPr>
              <a:t>et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85" dirty="0">
                <a:solidFill>
                  <a:srgbClr val="231F20"/>
                </a:solidFill>
                <a:latin typeface="Calibri"/>
                <a:cs typeface="Calibri"/>
              </a:rPr>
              <a:t>vältida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85" dirty="0">
                <a:solidFill>
                  <a:srgbClr val="231F20"/>
                </a:solidFill>
                <a:latin typeface="Calibri"/>
                <a:cs typeface="Calibri"/>
              </a:rPr>
              <a:t>veresuhkrutaseme</a:t>
            </a:r>
            <a:r>
              <a:rPr sz="1452" spc="73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52" spc="67" dirty="0" err="1">
                <a:solidFill>
                  <a:srgbClr val="231F20"/>
                </a:solidFill>
                <a:latin typeface="Calibri"/>
                <a:cs typeface="Calibri"/>
              </a:rPr>
              <a:t>langemist</a:t>
            </a:r>
            <a:r>
              <a:rPr sz="1452" spc="67" dirty="0">
                <a:solidFill>
                  <a:srgbClr val="231F20"/>
                </a:solidFill>
                <a:latin typeface="Calibri"/>
                <a:cs typeface="Calibri"/>
              </a:rPr>
              <a:t>.</a:t>
            </a:r>
            <a:r>
              <a:rPr lang="et-EE" sz="1452" spc="67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endParaRPr sz="1452" dirty="0">
              <a:latin typeface="Calibri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3A31B8-CADE-989A-7C56-EA852D0ABA60}"/>
              </a:ext>
            </a:extLst>
          </p:cNvPr>
          <p:cNvSpPr txBox="1"/>
          <p:nvPr/>
        </p:nvSpPr>
        <p:spPr>
          <a:xfrm>
            <a:off x="2201354" y="5512315"/>
            <a:ext cx="691348" cy="27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10" dirty="0">
                <a:solidFill>
                  <a:schemeClr val="bg1"/>
                </a:solidFill>
              </a:rPr>
              <a:t>mmol/l</a:t>
            </a:r>
            <a:endParaRPr lang="et-EE" sz="121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02" y="857250"/>
            <a:ext cx="900724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134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2B567E0-8971-8A55-E317-F11B849AD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151"/>
            <a:ext cx="4680520" cy="6822849"/>
          </a:xfrm>
        </p:spPr>
      </p:pic>
    </p:spTree>
    <p:extLst>
      <p:ext uri="{BB962C8B-B14F-4D97-AF65-F5344CB8AC3E}">
        <p14:creationId xmlns:p14="http://schemas.microsoft.com/office/powerpoint/2010/main" val="3879750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23999"/>
            <a:ext cx="5145384" cy="67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2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3D0A8B5-22D2-FF0E-8D22-8C175892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dirty="0">
                <a:solidFill>
                  <a:srgbClr val="0070C0"/>
                </a:solidFill>
              </a:rPr>
              <a:t>Märt </a:t>
            </a:r>
            <a:r>
              <a:rPr lang="et-EE" sz="3200" dirty="0" err="1">
                <a:solidFill>
                  <a:srgbClr val="0070C0"/>
                </a:solidFill>
              </a:rPr>
              <a:t>Piusi</a:t>
            </a:r>
            <a:r>
              <a:rPr lang="et-EE" sz="3200" dirty="0">
                <a:solidFill>
                  <a:srgbClr val="0070C0"/>
                </a:solidFill>
              </a:rPr>
              <a:t> pöördumine diabeedilaste perede nimel nii haridusasutuste kui </a:t>
            </a:r>
            <a:r>
              <a:rPr lang="et-EE" sz="3200" dirty="0" err="1">
                <a:solidFill>
                  <a:srgbClr val="0070C0"/>
                </a:solidFill>
              </a:rPr>
              <a:t>KOVide</a:t>
            </a:r>
            <a:r>
              <a:rPr lang="et-EE" sz="3200" dirty="0">
                <a:solidFill>
                  <a:srgbClr val="0070C0"/>
                </a:solidFill>
              </a:rPr>
              <a:t> poole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9E74DE-824F-A10A-3FBC-B01A3F9B6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>
                <a:hlinkClick r:id="rId2"/>
              </a:rPr>
              <a:t>https://youtu.be/_OmB4hnrc28</a:t>
            </a:r>
            <a:endParaRPr lang="et-EE" dirty="0"/>
          </a:p>
          <a:p>
            <a:endParaRPr lang="et-E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02C80-0E41-8EEB-21C4-ED57AECD3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t-EE" dirty="0"/>
              <a:t>EESTI LASTE JA NOORTE DIABEEDI ÜHING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22AD667-C6B7-31FD-691C-7D8CF1737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2" y="2492896"/>
            <a:ext cx="6083300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5874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A0F38-C2DD-F69E-0A4B-545617BB6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>
                <a:solidFill>
                  <a:srgbClr val="0070C0"/>
                </a:solidFill>
              </a:rPr>
              <a:t>Meie materjalid diabeedist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A8E0D-769A-B5B2-DDB1-16A8378ED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>
                <a:hlinkClick r:id="rId2"/>
              </a:rPr>
              <a:t>https://diabeedikool.ee/teenused/lasteaed_ja_kool/?portfolioCats=49%2C45</a:t>
            </a:r>
            <a:endParaRPr lang="et-EE" dirty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5326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pPr eaLnBrk="1" hangingPunct="1"/>
            <a:r>
              <a:rPr lang="et-EE" sz="4400" dirty="0">
                <a:solidFill>
                  <a:srgbClr val="0070C0"/>
                </a:solidFill>
              </a:rPr>
              <a:t>Diabeet</a:t>
            </a:r>
            <a:r>
              <a:rPr lang="et-EE" sz="4400" dirty="0">
                <a:solidFill>
                  <a:srgbClr val="FF6600"/>
                </a:solidFill>
              </a:rPr>
              <a:t> </a:t>
            </a:r>
            <a:endParaRPr lang="en-US" sz="4400" dirty="0">
              <a:solidFill>
                <a:srgbClr val="FF66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t-EE" sz="2400">
                <a:solidFill>
                  <a:schemeClr val="bg2"/>
                </a:solidFill>
              </a:rPr>
              <a:t>T1D: Suhkruhaigust diagnoositi juba antiikajal. Esimesed kirjeldused pärinevad 2.sajandi Kreekast. Ravi puudus kuni insuliini avastamiseni 1921a 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</a:pPr>
            <a:r>
              <a:rPr lang="et-EE" sz="2400">
                <a:solidFill>
                  <a:schemeClr val="bg2"/>
                </a:solidFill>
              </a:rPr>
              <a:t>1921a jõudsid Kanada Toronto Ülikooli teadlased </a:t>
            </a:r>
            <a:r>
              <a:rPr lang="et-EE" sz="2400" err="1">
                <a:solidFill>
                  <a:schemeClr val="bg2"/>
                </a:solidFill>
              </a:rPr>
              <a:t>Frederick</a:t>
            </a:r>
            <a:r>
              <a:rPr lang="et-EE" sz="2400">
                <a:solidFill>
                  <a:schemeClr val="bg2"/>
                </a:solidFill>
              </a:rPr>
              <a:t> </a:t>
            </a:r>
            <a:r>
              <a:rPr lang="et-EE" sz="2400" err="1">
                <a:solidFill>
                  <a:schemeClr val="bg2"/>
                </a:solidFill>
              </a:rPr>
              <a:t>Banting</a:t>
            </a:r>
            <a:r>
              <a:rPr lang="et-EE" sz="2400">
                <a:solidFill>
                  <a:schemeClr val="bg2"/>
                </a:solidFill>
              </a:rPr>
              <a:t> ja Charles </a:t>
            </a:r>
            <a:r>
              <a:rPr lang="et-EE" sz="2400" err="1">
                <a:solidFill>
                  <a:schemeClr val="bg2"/>
                </a:solidFill>
              </a:rPr>
              <a:t>Best</a:t>
            </a:r>
            <a:r>
              <a:rPr lang="et-EE" sz="2400">
                <a:solidFill>
                  <a:schemeClr val="bg2"/>
                </a:solidFill>
              </a:rPr>
              <a:t> insuliini avastamiseni, pälvides selle eest Nobeli preemia</a:t>
            </a:r>
          </a:p>
          <a:p>
            <a:pPr eaLnBrk="1" hangingPunct="1">
              <a:lnSpc>
                <a:spcPct val="80000"/>
              </a:lnSpc>
            </a:pPr>
            <a:endParaRPr lang="et-EE" sz="2400">
              <a:solidFill>
                <a:schemeClr val="bg2"/>
              </a:solidFill>
            </a:endParaRPr>
          </a:p>
        </p:txBody>
      </p:sp>
      <p:pic>
        <p:nvPicPr>
          <p:cNvPr id="5" name="Picture 10" descr="Frederick Banti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3159" y="273050"/>
            <a:ext cx="3915531" cy="585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Footer Placeholder 2"/>
          <p:cNvSpPr txBox="1">
            <a:spLocks noGrp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t-EE" sz="1400"/>
              <a:t>EESTI LASTE JA NOORTE DIABEEDI ÜHING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4D9C32-EA29-E645-B119-2B25ADF3CB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8229600" cy="3612995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01369"/>
            <a:ext cx="3023878" cy="4523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628800"/>
            <a:ext cx="2981202" cy="4468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itle 5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t-E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t-EE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t-EE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Esimene patsient Leonard </a:t>
            </a:r>
            <a:r>
              <a:rPr lang="et-EE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Thompson</a:t>
            </a:r>
            <a:endParaRPr lang="et-EE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5656" y="5661248"/>
            <a:ext cx="3024336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Enne ravi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44008" y="5661248"/>
            <a:ext cx="2952328" cy="5040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t-EE" sz="1600" dirty="0">
                <a:solidFill>
                  <a:schemeClr val="bg2"/>
                </a:solidFill>
              </a:rPr>
              <a:t>Peale ravi alustamist</a:t>
            </a:r>
          </a:p>
        </p:txBody>
      </p:sp>
    </p:spTree>
    <p:extLst>
      <p:ext uri="{BB962C8B-B14F-4D97-AF65-F5344CB8AC3E}">
        <p14:creationId xmlns:p14="http://schemas.microsoft.com/office/powerpoint/2010/main" val="3130755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>
                <a:solidFill>
                  <a:srgbClr val="0070C0"/>
                </a:solidFill>
              </a:rPr>
              <a:t>Miks haigestutakse diabeeti?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t-EE" sz="2400" dirty="0">
                <a:solidFill>
                  <a:schemeClr val="bg2"/>
                </a:solidFill>
              </a:rPr>
              <a:t>Kuigi T1D on inimestel diagnoositud juba sajandeid, ei teata ikkagi, mis seda täpselt põhjustab</a:t>
            </a:r>
          </a:p>
          <a:p>
            <a:r>
              <a:rPr lang="et-EE" sz="2400" dirty="0">
                <a:solidFill>
                  <a:schemeClr val="bg2"/>
                </a:solidFill>
              </a:rPr>
              <a:t>T1D on </a:t>
            </a:r>
            <a:r>
              <a:rPr lang="et-EE" sz="2400" b="1" dirty="0">
                <a:solidFill>
                  <a:schemeClr val="bg2"/>
                </a:solidFill>
              </a:rPr>
              <a:t>autoimmuunne haigus</a:t>
            </a:r>
            <a:r>
              <a:rPr lang="et-EE" sz="2400" dirty="0">
                <a:solidFill>
                  <a:schemeClr val="bg2"/>
                </a:solidFill>
              </a:rPr>
              <a:t>, mille korral tekib organismis immuunreaktsioon oma kudede vastu, mis tähendab, et keha hakkab üht osa endast võtma kui “võõrast”, immuunsüsteem vastab sellele omaenda rakkude hävitamisega</a:t>
            </a:r>
          </a:p>
          <a:p>
            <a:r>
              <a:rPr lang="et-EE" sz="2400" dirty="0">
                <a:solidFill>
                  <a:schemeClr val="bg2"/>
                </a:solidFill>
              </a:rPr>
              <a:t>T1D korral hävitab immuunsüsteem pankreases insuliini tootvad beetarakud</a:t>
            </a:r>
            <a:endParaRPr lang="et-EE" sz="2000" dirty="0">
              <a:solidFill>
                <a:schemeClr val="bg2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t-EE" sz="1600" dirty="0">
              <a:solidFill>
                <a:schemeClr val="bg2"/>
              </a:solidFill>
              <a:latin typeface="InterstateTwoLT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t-EE" b="1">
                <a:solidFill>
                  <a:srgbClr val="0070C0"/>
                </a:solidFill>
              </a:rPr>
              <a:t>Kõhunääre ehk pankreas 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t-EE" sz="2800" b="1">
                <a:solidFill>
                  <a:schemeClr val="bg2"/>
                </a:solidFill>
              </a:rPr>
              <a:t>Kõhunääre </a:t>
            </a:r>
            <a:r>
              <a:rPr lang="et-EE" sz="2800">
                <a:solidFill>
                  <a:schemeClr val="bg2"/>
                </a:solidFill>
              </a:rPr>
              <a:t>ehk </a:t>
            </a:r>
            <a:r>
              <a:rPr lang="et-EE" sz="2800" b="1">
                <a:solidFill>
                  <a:schemeClr val="bg2"/>
                </a:solidFill>
              </a:rPr>
              <a:t>pankreas</a:t>
            </a:r>
            <a:r>
              <a:rPr lang="et-EE" sz="2800">
                <a:solidFill>
                  <a:schemeClr val="bg2"/>
                </a:solidFill>
              </a:rPr>
              <a:t> on suur nääre, mis on korraga nii seede- kui sisenõrenääre. </a:t>
            </a:r>
          </a:p>
          <a:p>
            <a:pPr>
              <a:lnSpc>
                <a:spcPct val="90000"/>
              </a:lnSpc>
            </a:pPr>
            <a:r>
              <a:rPr lang="et-EE" sz="2800">
                <a:solidFill>
                  <a:schemeClr val="bg2"/>
                </a:solidFill>
              </a:rPr>
              <a:t>Ta eritab nõret, mille abil toimub nii valkude lõhustamine kui suhkrute ja rasvade lagundamine. Lisaks toodab kõhunääre </a:t>
            </a:r>
            <a:r>
              <a:rPr lang="et-EE" sz="2800" b="1">
                <a:solidFill>
                  <a:schemeClr val="bg2"/>
                </a:solidFill>
              </a:rPr>
              <a:t>insuliini</a:t>
            </a:r>
            <a:r>
              <a:rPr lang="et-EE" sz="2800">
                <a:solidFill>
                  <a:schemeClr val="bg2"/>
                </a:solidFill>
              </a:rPr>
              <a:t>. </a:t>
            </a:r>
            <a:endParaRPr lang="et-EE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07" y="274638"/>
            <a:ext cx="4443757" cy="6288476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752528" cy="6528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24378</TotalTime>
  <Words>1510</Words>
  <Application>Microsoft Office PowerPoint</Application>
  <PresentationFormat>Ekraaniseanss (4:3)</PresentationFormat>
  <Paragraphs>214</Paragraphs>
  <Slides>40</Slides>
  <Notes>3</Notes>
  <HiddenSlides>0</HiddenSlides>
  <MMClips>0</MMClips>
  <ScaleCrop>false</ScaleCrop>
  <HeadingPairs>
    <vt:vector size="6" baseType="variant">
      <vt:variant>
        <vt:lpstr>Kasutatud fondid</vt:lpstr>
      </vt:variant>
      <vt:variant>
        <vt:i4>8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40</vt:i4>
      </vt:variant>
    </vt:vector>
  </HeadingPairs>
  <TitlesOfParts>
    <vt:vector size="49" baseType="lpstr">
      <vt:lpstr>Arial</vt:lpstr>
      <vt:lpstr>Arial Unicode MS</vt:lpstr>
      <vt:lpstr>Calibri</vt:lpstr>
      <vt:lpstr>InterstateTwoLT</vt:lpstr>
      <vt:lpstr>Lucida Sans Unicode</vt:lpstr>
      <vt:lpstr>Roboto Light</vt:lpstr>
      <vt:lpstr>Tahoma</vt:lpstr>
      <vt:lpstr>Times New Roman</vt:lpstr>
      <vt:lpstr>1_Default Design</vt:lpstr>
      <vt:lpstr>1. tüüpi diabeedist</vt:lpstr>
      <vt:lpstr>Mis on diabeet?</vt:lpstr>
      <vt:lpstr>Mis on mis? </vt:lpstr>
      <vt:lpstr>Diabeet </vt:lpstr>
      <vt:lpstr> Esimene patsient Leonard Thompson</vt:lpstr>
      <vt:lpstr>Miks haigestutakse diabeeti?</vt:lpstr>
      <vt:lpstr>Kõhunääre ehk pankreas </vt:lpstr>
      <vt:lpstr>PowerPointi esitlus</vt:lpstr>
      <vt:lpstr>PowerPointi esitlus</vt:lpstr>
      <vt:lpstr>Miks me diabeedist räägime?</vt:lpstr>
      <vt:lpstr>Miks peab diabeediga 24/7 tegelema</vt:lpstr>
      <vt:lpstr>PowerPointi esitlus</vt:lpstr>
      <vt:lpstr>Diabeediravi toimub 24/7</vt:lpstr>
      <vt:lpstr>Insuliinravi toetub mh söödud süsivesikutele</vt:lpstr>
      <vt:lpstr>PowerPointi esitlus</vt:lpstr>
      <vt:lpstr>PowerPointi esitlus</vt:lpstr>
      <vt:lpstr>Insuliini eritumine tervel inimesel</vt:lpstr>
      <vt:lpstr>Veresuhkru väärtused</vt:lpstr>
      <vt:lpstr>Insuliin 1. tüüpi diabeeti põdejal</vt:lpstr>
      <vt:lpstr>Madala veresuhkruga tunnen</vt:lpstr>
      <vt:lpstr>Hüpoglükeemia (hüpo)</vt:lpstr>
      <vt:lpstr>Veresuhkru, sh sensori ülemõõtmine glükomeetriga</vt:lpstr>
      <vt:lpstr>Hüpoglükeemia (madal)</vt:lpstr>
      <vt:lpstr>Hüpoglükeemia (madal)</vt:lpstr>
      <vt:lpstr>Glükagooni karp (HypoKit)</vt:lpstr>
      <vt:lpstr>Glükagooni süstimine</vt:lpstr>
      <vt:lpstr>Kõrge veresuhkruga tunnen</vt:lpstr>
      <vt:lpstr>Hüperglükeemia (kõrge)</vt:lpstr>
      <vt:lpstr>Insuliini süstimine</vt:lpstr>
      <vt:lpstr>Insuliini annustamine pumbast</vt:lpstr>
      <vt:lpstr>PowerPointi esitlus</vt:lpstr>
      <vt:lpstr>Sensori alarmid jõuavad  nutitelefoni abil diabeedihaigeni</vt:lpstr>
      <vt:lpstr>Diabeetiline ketoatsidoos (DKA) Kui laps oksendab</vt:lpstr>
      <vt:lpstr>PowerPointi esitlus</vt:lpstr>
      <vt:lpstr>PowerPointi esitlus</vt:lpstr>
      <vt:lpstr>PowerPointi esitlus</vt:lpstr>
      <vt:lpstr>PowerPointi esitlus</vt:lpstr>
      <vt:lpstr>Märt Piusi pöördumine diabeedilaste perede nimel nii haridusasutuste kui KOVide poole</vt:lpstr>
      <vt:lpstr>Meie materjalid diabeedist</vt:lpstr>
      <vt:lpstr>PowerPointi esitlus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Aivar Laan</dc:creator>
  <cp:lastModifiedBy>Sirje Multram</cp:lastModifiedBy>
  <cp:revision>1421</cp:revision>
  <dcterms:created xsi:type="dcterms:W3CDTF">2005-09-28T09:32:10Z</dcterms:created>
  <dcterms:modified xsi:type="dcterms:W3CDTF">2024-01-25T12:08:54Z</dcterms:modified>
</cp:coreProperties>
</file>